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72" r:id="rId3"/>
    <p:sldId id="277" r:id="rId4"/>
    <p:sldId id="258" r:id="rId5"/>
    <p:sldId id="259" r:id="rId6"/>
    <p:sldId id="269" r:id="rId7"/>
    <p:sldId id="270" r:id="rId8"/>
    <p:sldId id="271" r:id="rId9"/>
    <p:sldId id="274" r:id="rId10"/>
    <p:sldId id="273" r:id="rId11"/>
    <p:sldId id="260" r:id="rId12"/>
    <p:sldId id="275" r:id="rId13"/>
    <p:sldId id="278" r:id="rId14"/>
  </p:sldIdLst>
  <p:sldSz cx="13004800" cy="9753600"/>
  <p:notesSz cx="6858000" cy="9144000"/>
  <p:defaultTextStyle>
    <a:lvl1pPr algn="ctr" defTabSz="584200">
      <a:defRPr sz="3800">
        <a:solidFill>
          <a:srgbClr val="FF0000"/>
        </a:solidFill>
        <a:latin typeface="Helvetica Light"/>
        <a:ea typeface="Helvetica Light"/>
        <a:cs typeface="Helvetica Light"/>
        <a:sym typeface="Helvetica Light"/>
      </a:defRPr>
    </a:lvl1pPr>
    <a:lvl2pPr algn="ctr" defTabSz="584200">
      <a:defRPr sz="3800">
        <a:solidFill>
          <a:srgbClr val="FF0000"/>
        </a:solidFill>
        <a:latin typeface="Helvetica Light"/>
        <a:ea typeface="Helvetica Light"/>
        <a:cs typeface="Helvetica Light"/>
        <a:sym typeface="Helvetica Light"/>
      </a:defRPr>
    </a:lvl2pPr>
    <a:lvl3pPr algn="ctr" defTabSz="584200">
      <a:defRPr sz="3800">
        <a:solidFill>
          <a:srgbClr val="FF0000"/>
        </a:solidFill>
        <a:latin typeface="Helvetica Light"/>
        <a:ea typeface="Helvetica Light"/>
        <a:cs typeface="Helvetica Light"/>
        <a:sym typeface="Helvetica Light"/>
      </a:defRPr>
    </a:lvl3pPr>
    <a:lvl4pPr algn="ctr" defTabSz="584200">
      <a:defRPr sz="3800">
        <a:solidFill>
          <a:srgbClr val="FF0000"/>
        </a:solidFill>
        <a:latin typeface="Helvetica Light"/>
        <a:ea typeface="Helvetica Light"/>
        <a:cs typeface="Helvetica Light"/>
        <a:sym typeface="Helvetica Light"/>
      </a:defRPr>
    </a:lvl4pPr>
    <a:lvl5pPr algn="ctr" defTabSz="584200">
      <a:defRPr sz="3800">
        <a:solidFill>
          <a:srgbClr val="FF0000"/>
        </a:solidFill>
        <a:latin typeface="Helvetica Light"/>
        <a:ea typeface="Helvetica Light"/>
        <a:cs typeface="Helvetica Light"/>
        <a:sym typeface="Helvetica Light"/>
      </a:defRPr>
    </a:lvl5pPr>
    <a:lvl6pPr algn="ctr" defTabSz="584200">
      <a:defRPr sz="3800">
        <a:solidFill>
          <a:srgbClr val="FF0000"/>
        </a:solidFill>
        <a:latin typeface="Helvetica Light"/>
        <a:ea typeface="Helvetica Light"/>
        <a:cs typeface="Helvetica Light"/>
        <a:sym typeface="Helvetica Light"/>
      </a:defRPr>
    </a:lvl6pPr>
    <a:lvl7pPr algn="ctr" defTabSz="584200">
      <a:defRPr sz="3800">
        <a:solidFill>
          <a:srgbClr val="FF0000"/>
        </a:solidFill>
        <a:latin typeface="Helvetica Light"/>
        <a:ea typeface="Helvetica Light"/>
        <a:cs typeface="Helvetica Light"/>
        <a:sym typeface="Helvetica Light"/>
      </a:defRPr>
    </a:lvl7pPr>
    <a:lvl8pPr algn="ctr" defTabSz="584200">
      <a:defRPr sz="3800">
        <a:solidFill>
          <a:srgbClr val="FF0000"/>
        </a:solidFill>
        <a:latin typeface="Helvetica Light"/>
        <a:ea typeface="Helvetica Light"/>
        <a:cs typeface="Helvetica Light"/>
        <a:sym typeface="Helvetica Light"/>
      </a:defRPr>
    </a:lvl8pPr>
    <a:lvl9pPr algn="ctr" defTabSz="584200">
      <a:defRPr sz="3800">
        <a:solidFill>
          <a:srgbClr val="FF0000"/>
        </a:solidFill>
        <a:latin typeface="Helvetica Light"/>
        <a:ea typeface="Helvetica Light"/>
        <a:cs typeface="Helvetica Light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D2E9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65C1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65C1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65C1"/>
          </a:solidFill>
        </a:fill>
      </a:tcStyle>
    </a:firstRow>
  </a:tblStyle>
  <a:tblStyle styleId="{C7B018BB-80A7-4F77-B60F-C8B233D01FF8}" styleName="">
    <a:tblBg/>
    <a:wholeTbl>
      <a:tcTxStyle b="on" i="on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DADB"/>
          </a:solidFill>
        </a:fill>
      </a:tcStyle>
    </a:wholeTbl>
    <a:band2H>
      <a:tcTxStyle/>
      <a:tcStyle>
        <a:tcBdr/>
        <a:fill>
          <a:solidFill>
            <a:srgbClr val="E6EDEE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8C91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8C91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8C91"/>
          </a:solidFill>
        </a:fill>
      </a:tcStyle>
    </a:firstRow>
  </a:tblStyle>
  <a:tblStyle styleId="{EEE7283C-3CF3-47DC-8721-378D4A62B228}" styleName="">
    <a:tblBg/>
    <a:wholeTbl>
      <a:tcTxStyle b="on" i="on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7D7CB"/>
          </a:solidFill>
        </a:fill>
      </a:tcStyle>
    </a:wholeTbl>
    <a:band2H>
      <a:tcTxStyle/>
      <a:tcStyle>
        <a:tcBdr/>
        <a:fill>
          <a:solidFill>
            <a:srgbClr val="F3ECE7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C8027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C8027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C8027"/>
          </a:solidFill>
        </a:fill>
      </a:tcStyle>
    </a:firstRow>
  </a:tblStyle>
  <a:tblStyle styleId="{CF821DB8-F4EB-4A41-A1BA-3FCAFE7338EE}" styleName="">
    <a:tblBg/>
    <a:wholeTbl>
      <a:tcTxStyle b="on" i="on">
        <a:fontRef idx="major">
          <a:srgbClr val="FF0000"/>
        </a:fontRef>
        <a:srgbClr val="FF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65C1"/>
          </a:solidFill>
        </a:fill>
      </a:tcStyle>
    </a:firstCol>
    <a:lastRow>
      <a:tcTxStyle b="on" i="on">
        <a:fontRef idx="major">
          <a:srgbClr val="FF0000"/>
        </a:fontRef>
        <a:srgbClr val="FF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FF0000"/>
              </a:solidFill>
              <a:prstDash val="solid"/>
              <a:bevel/>
            </a:ln>
          </a:top>
          <a:bottom>
            <a:ln w="25400" cap="flat">
              <a:solidFill>
                <a:srgbClr val="FF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0000"/>
              </a:solidFill>
              <a:prstDash val="solid"/>
              <a:bevel/>
            </a:ln>
          </a:top>
          <a:bottom>
            <a:ln w="25400" cap="flat">
              <a:solidFill>
                <a:srgbClr val="FF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65C1"/>
          </a:solidFill>
        </a:fill>
      </a:tcStyle>
    </a:firstRow>
  </a:tblStyle>
  <a:tblStyle styleId="{33BA23B1-9221-436E-865A-0063620EA4FD}" styleName="">
    <a:tblBg/>
    <a:wholeTbl>
      <a:tcTxStyle b="on" i="on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CACA"/>
          </a:solidFill>
        </a:fill>
      </a:tcStyle>
    </a:wholeTbl>
    <a:band2H>
      <a:tcTxStyle/>
      <a:tcStyle>
        <a:tcBdr/>
        <a:fill>
          <a:solidFill>
            <a:srgbClr val="FFE6E6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0000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0000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0000"/>
          </a:solidFill>
        </a:fill>
      </a:tcStyle>
    </a:firstRow>
  </a:tblStyle>
  <a:tblStyle styleId="{2708684C-4D16-4618-839F-0558EEFCDFE6}" styleName="">
    <a:tblBg/>
    <a:wholeTb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508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254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24" autoAdjust="0"/>
  </p:normalViewPr>
  <p:slideViewPr>
    <p:cSldViewPr>
      <p:cViewPr varScale="1">
        <p:scale>
          <a:sx n="48" d="100"/>
          <a:sy n="48" d="100"/>
        </p:scale>
        <p:origin x="702" y="66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72195053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5734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270000" y="4279900"/>
            <a:ext cx="10464800" cy="38608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270000" y="8191500"/>
            <a:ext cx="10464800" cy="156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952500" y="0"/>
            <a:ext cx="5334000" cy="47625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标题文本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952500" y="5003800"/>
            <a:ext cx="5334000" cy="4749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xfrm>
            <a:off x="952500" y="44612"/>
            <a:ext cx="11099800" cy="2844476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386281"/>
            <a:ext cx="11099800" cy="2161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547418"/>
            <a:ext cx="11099800" cy="63732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  <p:sldLayoutId id="2147483654" r:id="rId4"/>
    <p:sldLayoutId id="2147483656" r:id="rId5"/>
    <p:sldLayoutId id="2147483657" r:id="rId6"/>
    <p:sldLayoutId id="2147483658" r:id="rId7"/>
    <p:sldLayoutId id="2147483659" r:id="rId8"/>
    <p:sldLayoutId id="2147483660" r:id="rId9"/>
  </p:sldLayoutIdLst>
  <p:transition spd="med"/>
  <p:txStyles>
    <p:titleStyle>
      <a:lvl1pPr algn="ctr" defTabSz="584200">
        <a:defRPr sz="80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1pPr>
      <a:lvl2pPr algn="ctr" defTabSz="584200">
        <a:defRPr sz="80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2pPr>
      <a:lvl3pPr algn="ctr" defTabSz="584200">
        <a:defRPr sz="80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3pPr>
      <a:lvl4pPr algn="ctr" defTabSz="584200">
        <a:defRPr sz="80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4pPr>
      <a:lvl5pPr algn="ctr" defTabSz="584200">
        <a:defRPr sz="80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5pPr>
      <a:lvl6pPr algn="ctr" defTabSz="584200">
        <a:defRPr sz="80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6pPr>
      <a:lvl7pPr algn="ctr" defTabSz="584200">
        <a:defRPr sz="80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7pPr>
      <a:lvl8pPr algn="ctr" defTabSz="584200">
        <a:defRPr sz="80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8pPr>
      <a:lvl9pPr algn="ctr" defTabSz="584200">
        <a:defRPr sz="80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4572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1pPr>
      <a:lvl2pPr marL="9144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2pPr>
      <a:lvl3pPr marL="13716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3pPr>
      <a:lvl4pPr marL="18288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4pPr>
      <a:lvl5pPr marL="22860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5pPr>
      <a:lvl6pPr marL="27432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6pPr>
      <a:lvl7pPr marL="32004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7pPr>
      <a:lvl8pPr marL="36576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8pPr>
      <a:lvl9pPr marL="41148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352846" y="3454562"/>
            <a:ext cx="12299108" cy="2844476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 dirty="0">
                <a:solidFill>
                  <a:srgbClr val="FFFFFF"/>
                </a:solidFill>
              </a:rPr>
              <a:t>水族穷三代，航模毁一生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"/>
          <p:cNvSpPr txBox="1">
            <a:spLocks/>
          </p:cNvSpPr>
          <p:nvPr/>
        </p:nvSpPr>
        <p:spPr>
          <a:xfrm>
            <a:off x="453728" y="412304"/>
            <a:ext cx="12299108" cy="156625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84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机架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9792" y="2932584"/>
            <a:ext cx="11326936" cy="244169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rtl="0" latinLnBrk="1" hangingPunct="0"/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zh-CN" altLang="en-US" dirty="0" smtClean="0">
                <a:solidFill>
                  <a:schemeClr val="bg1"/>
                </a:solidFill>
              </a:rPr>
              <a:t>坚固、轻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zh-CN" altLang="en-US" dirty="0" smtClean="0">
                <a:solidFill>
                  <a:schemeClr val="bg1"/>
                </a:solidFill>
              </a:rPr>
              <a:t>小练习：制作一个机架。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/>
        </p:nvSpPr>
        <p:spPr>
          <a:xfrm>
            <a:off x="3256025" y="596900"/>
            <a:ext cx="102657" cy="16106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lang="en-US" dirty="0" smtClean="0"/>
          </a:p>
          <a:p>
            <a:pPr lvl="0">
              <a:defRPr sz="1800">
                <a:solidFill>
                  <a:srgbClr val="000000"/>
                </a:solidFill>
              </a:defRPr>
            </a:pPr>
            <a:endParaRPr sz="8000" dirty="0">
              <a:solidFill>
                <a:srgbClr val="FFFFFF"/>
              </a:solidFill>
            </a:endParaRPr>
          </a:p>
        </p:txBody>
      </p:sp>
      <p:sp>
        <p:nvSpPr>
          <p:cNvPr id="4" name="Shape 32"/>
          <p:cNvSpPr txBox="1">
            <a:spLocks/>
          </p:cNvSpPr>
          <p:nvPr/>
        </p:nvSpPr>
        <p:spPr>
          <a:xfrm>
            <a:off x="453728" y="412304"/>
            <a:ext cx="12299108" cy="156625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84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自由提问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9792" y="2932584"/>
            <a:ext cx="11326936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rtl="0" latinLnBrk="1" hangingPunct="0"/>
            <a:r>
              <a:rPr lang="zh-CN" altLang="en-US" dirty="0" smtClean="0">
                <a:solidFill>
                  <a:schemeClr val="bg1"/>
                </a:solidFill>
              </a:rPr>
              <a:t>提出你们的问题吧！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"/>
          <p:cNvSpPr txBox="1">
            <a:spLocks/>
          </p:cNvSpPr>
          <p:nvPr/>
        </p:nvSpPr>
        <p:spPr>
          <a:xfrm>
            <a:off x="453728" y="412304"/>
            <a:ext cx="12299108" cy="156625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84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lang="zh-CN" altLang="en-US" sz="8000" noProof="0" dirty="0" smtClean="0">
                <a:solidFill>
                  <a:srgbClr val="FFFFFF"/>
                </a:solidFill>
              </a:rPr>
              <a:t>飞控简介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9792" y="2932584"/>
            <a:ext cx="11326936" cy="595034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1</a:t>
            </a:r>
            <a:r>
              <a:rPr lang="en-US" altLang="zh-CN" dirty="0" smtClean="0">
                <a:solidFill>
                  <a:schemeClr val="bg1"/>
                </a:solidFill>
              </a:rPr>
              <a:t>.</a:t>
            </a:r>
            <a:r>
              <a:rPr lang="zh-CN" altLang="en-US" dirty="0" smtClean="0">
                <a:solidFill>
                  <a:schemeClr val="bg1"/>
                </a:solidFill>
              </a:rPr>
              <a:t>各种传感器          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2.CPU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3.</a:t>
            </a:r>
            <a:r>
              <a:rPr lang="zh-CN" altLang="en-US" dirty="0" smtClean="0">
                <a:solidFill>
                  <a:schemeClr val="bg1"/>
                </a:solidFill>
              </a:rPr>
              <a:t>接口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 smtClean="0">
                <a:solidFill>
                  <a:schemeClr val="bg1"/>
                </a:solidFill>
              </a:rPr>
              <a:t>开源飞控：</a:t>
            </a:r>
            <a:r>
              <a:rPr lang="en-US" altLang="zh-CN" dirty="0" smtClean="0">
                <a:solidFill>
                  <a:schemeClr val="bg1"/>
                </a:solidFill>
              </a:rPr>
              <a:t>MWC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r>
              <a:rPr lang="en-US" altLang="zh-CN" dirty="0" smtClean="0">
                <a:solidFill>
                  <a:schemeClr val="bg1"/>
                </a:solidFill>
              </a:rPr>
              <a:t>APM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r>
              <a:rPr lang="en-US" altLang="zh-CN" dirty="0" smtClean="0">
                <a:solidFill>
                  <a:schemeClr val="bg1"/>
                </a:solidFill>
              </a:rPr>
              <a:t>PX4……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 smtClean="0">
                <a:solidFill>
                  <a:schemeClr val="bg1"/>
                </a:solidFill>
              </a:rPr>
              <a:t>商业飞控：大疆，零度，</a:t>
            </a:r>
            <a:r>
              <a:rPr lang="en-US" altLang="zh-CN" dirty="0" smtClean="0">
                <a:solidFill>
                  <a:schemeClr val="bg1"/>
                </a:solidFill>
              </a:rPr>
              <a:t>MK……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 smtClean="0">
                <a:solidFill>
                  <a:schemeClr val="bg1"/>
                </a:solidFill>
              </a:rPr>
              <a:t>计算传感器送来的信号，得到四轴当前姿态。对比接收机送来的信号。控制电机做出相应的动作。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"/>
          <p:cNvSpPr txBox="1">
            <a:spLocks/>
          </p:cNvSpPr>
          <p:nvPr/>
        </p:nvSpPr>
        <p:spPr>
          <a:xfrm>
            <a:off x="453728" y="412304"/>
            <a:ext cx="12299108" cy="156625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84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lang="en-US" altLang="zh-CN" sz="8000" noProof="0" dirty="0" smtClean="0">
                <a:solidFill>
                  <a:srgbClr val="FFFFFF"/>
                </a:solidFill>
              </a:rPr>
              <a:t>MWC</a:t>
            </a:r>
            <a:r>
              <a:rPr lang="zh-CN" altLang="en-US" sz="8000" noProof="0" dirty="0" smtClean="0">
                <a:solidFill>
                  <a:srgbClr val="FFFFFF"/>
                </a:solidFill>
              </a:rPr>
              <a:t>简介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9792" y="2633702"/>
            <a:ext cx="11326936" cy="711989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rtl="0" latinLnBrk="1" hangingPunct="0"/>
            <a:r>
              <a:rPr kumimoji="0" lang="en-US" altLang="zh-CN" sz="3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1</a:t>
            </a:r>
            <a:r>
              <a:rPr lang="en-US" altLang="zh-CN" dirty="0" smtClean="0">
                <a:solidFill>
                  <a:schemeClr val="bg1"/>
                </a:solidFill>
              </a:rPr>
              <a:t>.</a:t>
            </a:r>
            <a:r>
              <a:rPr lang="zh-CN" altLang="en-US" dirty="0" smtClean="0">
                <a:solidFill>
                  <a:schemeClr val="bg1"/>
                </a:solidFill>
              </a:rPr>
              <a:t>原创作者是来自法国的</a:t>
            </a:r>
            <a:r>
              <a:rPr lang="en-US" altLang="zh-CN" dirty="0" smtClean="0">
                <a:solidFill>
                  <a:schemeClr val="bg1"/>
                </a:solidFill>
              </a:rPr>
              <a:t>Alex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2.</a:t>
            </a:r>
            <a:r>
              <a:rPr lang="zh-CN" altLang="en-US" dirty="0" smtClean="0">
                <a:solidFill>
                  <a:schemeClr val="bg1"/>
                </a:solidFill>
              </a:rPr>
              <a:t>基于</a:t>
            </a:r>
            <a:r>
              <a:rPr lang="en-US" altLang="zh-CN" dirty="0" err="1" smtClean="0">
                <a:solidFill>
                  <a:schemeClr val="bg1"/>
                </a:solidFill>
              </a:rPr>
              <a:t>Arduino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</a:rPr>
              <a:t>Promini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3.</a:t>
            </a:r>
            <a:r>
              <a:rPr lang="zh-CN" altLang="en-US" dirty="0" smtClean="0">
                <a:solidFill>
                  <a:schemeClr val="bg1"/>
                </a:solidFill>
              </a:rPr>
              <a:t>使用传感器：陀螺仪，加速度，罗盘，</a:t>
            </a:r>
            <a:r>
              <a:rPr lang="en-US" altLang="zh-CN" dirty="0" smtClean="0">
                <a:solidFill>
                  <a:schemeClr val="bg1"/>
                </a:solidFill>
              </a:rPr>
              <a:t>GPS</a:t>
            </a:r>
            <a:r>
              <a:rPr lang="zh-CN" altLang="en-US" dirty="0" smtClean="0">
                <a:solidFill>
                  <a:schemeClr val="bg1"/>
                </a:solidFill>
              </a:rPr>
              <a:t>，气压计。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en-US" dirty="0" smtClean="0">
                <a:solidFill>
                  <a:schemeClr val="bg1"/>
                </a:solidFill>
              </a:rPr>
              <a:t>4</a:t>
            </a:r>
            <a:r>
              <a:rPr lang="en-US" altLang="zh-CN" dirty="0" smtClean="0">
                <a:solidFill>
                  <a:schemeClr val="bg1"/>
                </a:solidFill>
              </a:rPr>
              <a:t>.</a:t>
            </a:r>
            <a:r>
              <a:rPr lang="zh-CN" altLang="en-US" dirty="0" smtClean="0">
                <a:solidFill>
                  <a:schemeClr val="bg1"/>
                </a:solidFill>
              </a:rPr>
              <a:t>官网：</a:t>
            </a:r>
            <a:r>
              <a:rPr lang="en-US" altLang="en-US" dirty="0" smtClean="0">
                <a:solidFill>
                  <a:schemeClr val="bg1"/>
                </a:solidFill>
              </a:rPr>
              <a:t>http://www.multiwii.com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5.</a:t>
            </a:r>
            <a:r>
              <a:rPr lang="zh-CN" altLang="en-US" dirty="0" smtClean="0">
                <a:solidFill>
                  <a:schemeClr val="bg1"/>
                </a:solidFill>
              </a:rPr>
              <a:t>准备的软件：</a:t>
            </a:r>
            <a:br>
              <a:rPr lang="zh-CN" altLang="en-US" dirty="0" smtClean="0">
                <a:solidFill>
                  <a:schemeClr val="bg1"/>
                </a:solidFill>
              </a:rPr>
            </a:br>
            <a:r>
              <a:rPr lang="zh-CN" altLang="en-US" dirty="0" smtClean="0">
                <a:solidFill>
                  <a:schemeClr val="bg1"/>
                </a:solidFill>
              </a:rPr>
              <a:t>    </a:t>
            </a:r>
            <a:r>
              <a:rPr lang="en-US" altLang="zh-CN" dirty="0" err="1" smtClean="0">
                <a:solidFill>
                  <a:schemeClr val="bg1"/>
                </a:solidFill>
              </a:rPr>
              <a:t>arduino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</a:rPr>
              <a:t>主程序</a:t>
            </a:r>
            <a:br>
              <a:rPr lang="zh-CN" altLang="en-US" dirty="0" smtClean="0">
                <a:solidFill>
                  <a:schemeClr val="bg1"/>
                </a:solidFill>
              </a:rPr>
            </a:br>
            <a:r>
              <a:rPr lang="zh-CN" altLang="en-US" dirty="0" smtClean="0">
                <a:solidFill>
                  <a:schemeClr val="bg1"/>
                </a:solidFill>
              </a:rPr>
              <a:t>    </a:t>
            </a:r>
            <a:r>
              <a:rPr lang="en-US" altLang="zh-CN" dirty="0" err="1" smtClean="0">
                <a:solidFill>
                  <a:schemeClr val="bg1"/>
                </a:solidFill>
              </a:rPr>
              <a:t>mwc</a:t>
            </a:r>
            <a:r>
              <a:rPr lang="zh-CN" altLang="en-US" dirty="0" smtClean="0">
                <a:solidFill>
                  <a:schemeClr val="bg1"/>
                </a:solidFill>
              </a:rPr>
              <a:t>代码</a:t>
            </a:r>
            <a:br>
              <a:rPr lang="zh-CN" altLang="en-US" dirty="0" smtClean="0">
                <a:solidFill>
                  <a:schemeClr val="bg1"/>
                </a:solidFill>
              </a:rPr>
            </a:br>
            <a:r>
              <a:rPr lang="zh-CN" altLang="en-US" dirty="0" smtClean="0">
                <a:solidFill>
                  <a:schemeClr val="bg1"/>
                </a:solidFill>
              </a:rPr>
              <a:t>    </a:t>
            </a:r>
            <a:r>
              <a:rPr lang="en-US" altLang="zh-CN" dirty="0" err="1" smtClean="0">
                <a:solidFill>
                  <a:schemeClr val="bg1"/>
                </a:solidFill>
              </a:rPr>
              <a:t>ftdi</a:t>
            </a:r>
            <a:r>
              <a:rPr lang="zh-CN" altLang="en-US" dirty="0" smtClean="0">
                <a:solidFill>
                  <a:schemeClr val="bg1"/>
                </a:solidFill>
              </a:rPr>
              <a:t>驱动</a:t>
            </a:r>
            <a:br>
              <a:rPr lang="zh-CN" altLang="en-US" dirty="0" smtClean="0">
                <a:solidFill>
                  <a:schemeClr val="bg1"/>
                </a:solidFill>
              </a:rPr>
            </a:br>
            <a:r>
              <a:rPr lang="zh-CN" altLang="en-US" dirty="0" smtClean="0">
                <a:solidFill>
                  <a:schemeClr val="bg1"/>
                </a:solidFill>
              </a:rPr>
              <a:t>    </a:t>
            </a:r>
            <a:r>
              <a:rPr lang="en-US" altLang="zh-CN" dirty="0" smtClean="0">
                <a:solidFill>
                  <a:schemeClr val="bg1"/>
                </a:solidFill>
              </a:rPr>
              <a:t>JAVA</a:t>
            </a:r>
            <a:r>
              <a:rPr lang="zh-CN" altLang="en-US" dirty="0" smtClean="0">
                <a:solidFill>
                  <a:schemeClr val="bg1"/>
                </a:solidFill>
              </a:rPr>
              <a:t>虚拟机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    MWC</a:t>
            </a:r>
            <a:r>
              <a:rPr lang="zh-CN" altLang="en-US" dirty="0" smtClean="0">
                <a:solidFill>
                  <a:schemeClr val="bg1"/>
                </a:solidFill>
              </a:rPr>
              <a:t>调参软件</a:t>
            </a:r>
            <a:br>
              <a:rPr lang="zh-CN" altLang="en-US" dirty="0" smtClean="0">
                <a:solidFill>
                  <a:schemeClr val="bg1"/>
                </a:solidFill>
              </a:rPr>
            </a:br>
            <a:r>
              <a:rPr lang="zh-CN" altLang="en-US" dirty="0" smtClean="0">
                <a:solidFill>
                  <a:schemeClr val="bg1"/>
                </a:solidFill>
              </a:rPr>
              <a:t>  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"/>
          <p:cNvSpPr txBox="1">
            <a:spLocks/>
          </p:cNvSpPr>
          <p:nvPr/>
        </p:nvSpPr>
        <p:spPr>
          <a:xfrm>
            <a:off x="453728" y="412304"/>
            <a:ext cx="12299108" cy="156625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84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问题是什么？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9792" y="3224973"/>
            <a:ext cx="11326936" cy="536557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1</a:t>
            </a:r>
            <a:r>
              <a:rPr lang="en-US" altLang="zh-CN" dirty="0" smtClean="0">
                <a:solidFill>
                  <a:schemeClr val="bg1"/>
                </a:solidFill>
              </a:rPr>
              <a:t>.</a:t>
            </a:r>
            <a:r>
              <a:rPr lang="zh-CN" altLang="en-US" dirty="0" smtClean="0">
                <a:solidFill>
                  <a:schemeClr val="bg1"/>
                </a:solidFill>
              </a:rPr>
              <a:t>四轴能飞多高？能飞多远？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2.</a:t>
            </a:r>
            <a:r>
              <a:rPr lang="zh-CN" altLang="en-US" dirty="0" smtClean="0">
                <a:solidFill>
                  <a:schemeClr val="bg1"/>
                </a:solidFill>
              </a:rPr>
              <a:t>能飞多久？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3.</a:t>
            </a:r>
            <a:r>
              <a:rPr lang="zh-CN" altLang="en-US" dirty="0" smtClean="0">
                <a:solidFill>
                  <a:schemeClr val="bg1"/>
                </a:solidFill>
              </a:rPr>
              <a:t>能不能航拍</a:t>
            </a:r>
            <a:r>
              <a:rPr lang="en-US" altLang="zh-CN" dirty="0" smtClean="0">
                <a:solidFill>
                  <a:schemeClr val="bg1"/>
                </a:solidFill>
              </a:rPr>
              <a:t>?</a:t>
            </a: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4.</a:t>
            </a:r>
            <a:r>
              <a:rPr lang="zh-CN" altLang="en-US" dirty="0" smtClean="0">
                <a:solidFill>
                  <a:schemeClr val="bg1"/>
                </a:solidFill>
              </a:rPr>
              <a:t>能不能用太阳能电池？能不能加大电池？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5.</a:t>
            </a:r>
            <a:r>
              <a:rPr lang="zh-CN" altLang="en-US" dirty="0" smtClean="0">
                <a:solidFill>
                  <a:schemeClr val="bg1"/>
                </a:solidFill>
              </a:rPr>
              <a:t>能不能用油动机？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zh-CN" altLang="en-US" dirty="0" smtClean="0">
                <a:solidFill>
                  <a:schemeClr val="bg1"/>
                </a:solidFill>
              </a:rPr>
              <a:t>。。。。。。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endParaRPr lang="en-US" altLang="zh-CN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"/>
          <p:cNvSpPr txBox="1">
            <a:spLocks/>
          </p:cNvSpPr>
          <p:nvPr/>
        </p:nvSpPr>
        <p:spPr>
          <a:xfrm>
            <a:off x="453728" y="412304"/>
            <a:ext cx="12299108" cy="156625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84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四轴的构成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9792" y="2932585"/>
            <a:ext cx="11326936" cy="47807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1</a:t>
            </a:r>
            <a:r>
              <a:rPr lang="en-US" altLang="zh-CN" dirty="0" smtClean="0">
                <a:solidFill>
                  <a:schemeClr val="bg1"/>
                </a:solidFill>
              </a:rPr>
              <a:t>.</a:t>
            </a:r>
            <a:r>
              <a:rPr lang="zh-CN" altLang="en-US" dirty="0" smtClean="0">
                <a:solidFill>
                  <a:schemeClr val="bg1"/>
                </a:solidFill>
              </a:rPr>
              <a:t>电机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2.</a:t>
            </a:r>
            <a:r>
              <a:rPr lang="zh-CN" altLang="en-US" dirty="0" smtClean="0">
                <a:solidFill>
                  <a:schemeClr val="bg1"/>
                </a:solidFill>
              </a:rPr>
              <a:t>电调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3.</a:t>
            </a:r>
            <a:r>
              <a:rPr lang="zh-CN" altLang="en-US" dirty="0" smtClean="0">
                <a:solidFill>
                  <a:schemeClr val="bg1"/>
                </a:solidFill>
              </a:rPr>
              <a:t>螺旋桨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4.</a:t>
            </a:r>
            <a:r>
              <a:rPr lang="zh-CN" altLang="en-US" dirty="0" smtClean="0">
                <a:solidFill>
                  <a:schemeClr val="bg1"/>
                </a:solidFill>
              </a:rPr>
              <a:t>机架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5.</a:t>
            </a:r>
            <a:r>
              <a:rPr lang="zh-CN" altLang="en-US" dirty="0" smtClean="0">
                <a:solidFill>
                  <a:schemeClr val="bg1"/>
                </a:solidFill>
              </a:rPr>
              <a:t>电池</a:t>
            </a:r>
            <a:r>
              <a:rPr lang="en-US" altLang="zh-CN" dirty="0" smtClean="0">
                <a:solidFill>
                  <a:schemeClr val="bg1"/>
                </a:solidFill>
              </a:rPr>
              <a:t>&amp;</a:t>
            </a:r>
            <a:r>
              <a:rPr lang="zh-CN" altLang="en-US" dirty="0" smtClean="0">
                <a:solidFill>
                  <a:schemeClr val="bg1"/>
                </a:solidFill>
              </a:rPr>
              <a:t>充电器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6.</a:t>
            </a:r>
            <a:r>
              <a:rPr lang="zh-CN" altLang="en-US" dirty="0" smtClean="0">
                <a:solidFill>
                  <a:schemeClr val="bg1"/>
                </a:solidFill>
              </a:rPr>
              <a:t>遥控</a:t>
            </a:r>
            <a:r>
              <a:rPr lang="en-US" altLang="zh-CN" dirty="0" smtClean="0">
                <a:solidFill>
                  <a:schemeClr val="bg1"/>
                </a:solidFill>
              </a:rPr>
              <a:t>&amp;</a:t>
            </a:r>
            <a:r>
              <a:rPr lang="zh-CN" altLang="en-US" dirty="0" smtClean="0">
                <a:solidFill>
                  <a:schemeClr val="bg1"/>
                </a:solidFill>
              </a:rPr>
              <a:t>接收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7.</a:t>
            </a:r>
            <a:r>
              <a:rPr lang="zh-CN" altLang="en-US" dirty="0" smtClean="0">
                <a:solidFill>
                  <a:schemeClr val="bg1"/>
                </a:solidFill>
              </a:rPr>
              <a:t>飞控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endParaRPr lang="en-US" altLang="zh-CN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"/>
          <p:cNvSpPr txBox="1">
            <a:spLocks/>
          </p:cNvSpPr>
          <p:nvPr/>
        </p:nvSpPr>
        <p:spPr>
          <a:xfrm>
            <a:off x="453728" y="412304"/>
            <a:ext cx="12299108" cy="156625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84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lang="zh-CN" altLang="en-US" sz="8000" dirty="0" smtClean="0">
                <a:solidFill>
                  <a:srgbClr val="FFFFFF"/>
                </a:solidFill>
              </a:rPr>
              <a:t>电机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9792" y="2932584"/>
            <a:ext cx="11326936" cy="521168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1</a:t>
            </a:r>
            <a:r>
              <a:rPr lang="en-US" altLang="zh-CN" dirty="0" smtClean="0">
                <a:solidFill>
                  <a:schemeClr val="bg1"/>
                </a:solidFill>
              </a:rPr>
              <a:t>.</a:t>
            </a:r>
            <a:r>
              <a:rPr lang="zh-CN" altLang="en-US" dirty="0" smtClean="0">
                <a:solidFill>
                  <a:schemeClr val="bg1"/>
                </a:solidFill>
              </a:rPr>
              <a:t>电机的命名规则，例如此次用到的</a:t>
            </a:r>
            <a:r>
              <a:rPr lang="en-US" altLang="zh-CN" dirty="0" smtClean="0">
                <a:solidFill>
                  <a:schemeClr val="bg1"/>
                </a:solidFill>
              </a:rPr>
              <a:t>X2212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2.</a:t>
            </a:r>
            <a:r>
              <a:rPr lang="zh-CN" altLang="en-US" dirty="0" smtClean="0">
                <a:solidFill>
                  <a:schemeClr val="bg1"/>
                </a:solidFill>
              </a:rPr>
              <a:t>电机的</a:t>
            </a:r>
            <a:r>
              <a:rPr lang="en-US" altLang="zh-CN" dirty="0" smtClean="0">
                <a:solidFill>
                  <a:schemeClr val="bg1"/>
                </a:solidFill>
              </a:rPr>
              <a:t>KV</a:t>
            </a:r>
            <a:r>
              <a:rPr lang="zh-CN" altLang="en-US" dirty="0" smtClean="0">
                <a:solidFill>
                  <a:schemeClr val="bg1"/>
                </a:solidFill>
              </a:rPr>
              <a:t>值是什么？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zh-CN" altLang="en-US" sz="2000" dirty="0" smtClean="0">
                <a:solidFill>
                  <a:schemeClr val="bg1"/>
                </a:solidFill>
              </a:rPr>
              <a:t>     </a:t>
            </a:r>
            <a:r>
              <a:rPr lang="zh-CN" altLang="en-US" sz="2800" dirty="0" smtClean="0">
                <a:solidFill>
                  <a:schemeClr val="bg1"/>
                </a:solidFill>
              </a:rPr>
              <a:t>电压每增加</a:t>
            </a:r>
            <a:r>
              <a:rPr lang="en-US" altLang="zh-CN" sz="2800" dirty="0" smtClean="0">
                <a:solidFill>
                  <a:schemeClr val="bg1"/>
                </a:solidFill>
              </a:rPr>
              <a:t>1</a:t>
            </a:r>
            <a:r>
              <a:rPr lang="zh-CN" altLang="en-US" sz="2800" dirty="0" smtClean="0">
                <a:solidFill>
                  <a:schemeClr val="bg1"/>
                </a:solidFill>
              </a:rPr>
              <a:t>伏，电机每分钟转速提高的数值。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3.KV</a:t>
            </a:r>
            <a:r>
              <a:rPr lang="zh-CN" altLang="en-US" dirty="0" smtClean="0">
                <a:solidFill>
                  <a:schemeClr val="bg1"/>
                </a:solidFill>
              </a:rPr>
              <a:t>值与电池电压的关系是什么？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4.</a:t>
            </a:r>
            <a:r>
              <a:rPr lang="zh-CN" altLang="en-US" dirty="0" smtClean="0">
                <a:solidFill>
                  <a:schemeClr val="bg1"/>
                </a:solidFill>
              </a:rPr>
              <a:t>三根线随便接，任意对调两根线则改变旋转方向。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5.</a:t>
            </a:r>
            <a:r>
              <a:rPr lang="zh-CN" altLang="en-US" dirty="0" smtClean="0">
                <a:solidFill>
                  <a:schemeClr val="bg1"/>
                </a:solidFill>
              </a:rPr>
              <a:t>电机的动平衡和效率决定了电机的价格。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6.</a:t>
            </a:r>
            <a:r>
              <a:rPr lang="zh-CN" altLang="en-US" dirty="0" smtClean="0">
                <a:solidFill>
                  <a:schemeClr val="bg1"/>
                </a:solidFill>
              </a:rPr>
              <a:t>如何得到最佳系统提供最佳飞行时间？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zh-CN" altLang="en-US" dirty="0" smtClean="0">
                <a:solidFill>
                  <a:schemeClr val="bg1"/>
                </a:solidFill>
              </a:rPr>
              <a:t>小练习：制作一个电机拉力测试机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sunhaoqin\桌面\201410210335266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6016" y="-2756048"/>
            <a:ext cx="6000750" cy="18907126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"/>
          <p:cNvSpPr txBox="1">
            <a:spLocks/>
          </p:cNvSpPr>
          <p:nvPr/>
        </p:nvSpPr>
        <p:spPr>
          <a:xfrm>
            <a:off x="453728" y="412304"/>
            <a:ext cx="12299108" cy="156625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84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电调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9792" y="2932584"/>
            <a:ext cx="11326936" cy="536557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1</a:t>
            </a:r>
            <a:r>
              <a:rPr lang="en-US" altLang="zh-CN" dirty="0" smtClean="0">
                <a:solidFill>
                  <a:schemeClr val="bg1"/>
                </a:solidFill>
              </a:rPr>
              <a:t>.</a:t>
            </a:r>
            <a:r>
              <a:rPr lang="zh-CN" altLang="en-US" dirty="0" smtClean="0">
                <a:solidFill>
                  <a:schemeClr val="bg1"/>
                </a:solidFill>
              </a:rPr>
              <a:t>电调的工作原理。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2.</a:t>
            </a:r>
            <a:r>
              <a:rPr lang="zh-CN" altLang="en-US" dirty="0" smtClean="0">
                <a:solidFill>
                  <a:schemeClr val="bg1"/>
                </a:solidFill>
              </a:rPr>
              <a:t>天行者</a:t>
            </a:r>
            <a:r>
              <a:rPr lang="en-US" altLang="zh-CN" dirty="0" smtClean="0">
                <a:solidFill>
                  <a:schemeClr val="bg1"/>
                </a:solidFill>
              </a:rPr>
              <a:t>20A</a:t>
            </a:r>
            <a:r>
              <a:rPr lang="zh-CN" altLang="en-US" dirty="0" smtClean="0">
                <a:solidFill>
                  <a:schemeClr val="bg1"/>
                </a:solidFill>
              </a:rPr>
              <a:t>是一款好电调。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3.BLHELI</a:t>
            </a:r>
            <a:r>
              <a:rPr lang="zh-CN" altLang="en-US" dirty="0" smtClean="0">
                <a:solidFill>
                  <a:schemeClr val="bg1"/>
                </a:solidFill>
              </a:rPr>
              <a:t>是一个好固件。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4.</a:t>
            </a:r>
            <a:r>
              <a:rPr lang="zh-CN" altLang="en-US" dirty="0" smtClean="0">
                <a:solidFill>
                  <a:schemeClr val="bg1"/>
                </a:solidFill>
              </a:rPr>
              <a:t>当好电调遇到好固件。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5.PPM</a:t>
            </a:r>
            <a:r>
              <a:rPr lang="zh-CN" altLang="en-US" dirty="0" smtClean="0">
                <a:solidFill>
                  <a:schemeClr val="bg1"/>
                </a:solidFill>
              </a:rPr>
              <a:t>是什么？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zh-CN" altLang="en-US" dirty="0" smtClean="0">
                <a:solidFill>
                  <a:schemeClr val="bg1"/>
                </a:solidFill>
              </a:rPr>
              <a:t>小练习：用</a:t>
            </a:r>
            <a:r>
              <a:rPr lang="en-US" altLang="zh-CN" dirty="0" err="1" smtClean="0">
                <a:solidFill>
                  <a:schemeClr val="bg1"/>
                </a:solidFill>
              </a:rPr>
              <a:t>arduino</a:t>
            </a:r>
            <a:r>
              <a:rPr lang="zh-CN" altLang="en-US" dirty="0" smtClean="0">
                <a:solidFill>
                  <a:schemeClr val="bg1"/>
                </a:solidFill>
              </a:rPr>
              <a:t>做一个</a:t>
            </a:r>
            <a:r>
              <a:rPr lang="en-US" altLang="zh-CN" dirty="0" err="1" smtClean="0">
                <a:solidFill>
                  <a:schemeClr val="bg1"/>
                </a:solidFill>
              </a:rPr>
              <a:t>ppm</a:t>
            </a:r>
            <a:r>
              <a:rPr lang="zh-CN" altLang="en-US" dirty="0" smtClean="0">
                <a:solidFill>
                  <a:schemeClr val="bg1"/>
                </a:solidFill>
              </a:rPr>
              <a:t>信号发生器。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en-US" altLang="zh-CN" dirty="0" smtClean="0">
                <a:solidFill>
                  <a:schemeClr val="bg1"/>
                </a:solidFill>
              </a:rPr>
              <a:t>        </a:t>
            </a:r>
            <a:r>
              <a:rPr lang="zh-CN" altLang="en-US" dirty="0" smtClean="0">
                <a:solidFill>
                  <a:schemeClr val="bg1"/>
                </a:solidFill>
              </a:rPr>
              <a:t>刷固件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"/>
          <p:cNvSpPr txBox="1">
            <a:spLocks/>
          </p:cNvSpPr>
          <p:nvPr/>
        </p:nvSpPr>
        <p:spPr>
          <a:xfrm>
            <a:off x="453728" y="412304"/>
            <a:ext cx="12299108" cy="156625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84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螺旋桨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9792" y="2932584"/>
            <a:ext cx="11326936" cy="36112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rtl="0" latinLnBrk="1" hangingPunct="0"/>
            <a:r>
              <a:rPr kumimoji="0" lang="en-US" altLang="zh-CN" sz="3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1</a:t>
            </a:r>
            <a:r>
              <a:rPr lang="en-US" altLang="zh-CN" dirty="0" smtClean="0">
                <a:solidFill>
                  <a:schemeClr val="bg1"/>
                </a:solidFill>
              </a:rPr>
              <a:t>.</a:t>
            </a:r>
            <a:r>
              <a:rPr lang="zh-CN" altLang="en-US" dirty="0" smtClean="0">
                <a:solidFill>
                  <a:schemeClr val="bg1"/>
                </a:solidFill>
              </a:rPr>
              <a:t>螺旋桨的命名规则。螺距，长度。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2.</a:t>
            </a:r>
            <a:r>
              <a:rPr lang="zh-CN" altLang="en-US" dirty="0" smtClean="0">
                <a:solidFill>
                  <a:schemeClr val="bg1"/>
                </a:solidFill>
              </a:rPr>
              <a:t>正反桨。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3.</a:t>
            </a:r>
            <a:r>
              <a:rPr lang="zh-CN" altLang="en-US" dirty="0" smtClean="0">
                <a:solidFill>
                  <a:schemeClr val="bg1"/>
                </a:solidFill>
              </a:rPr>
              <a:t>四轴飞行器各种飞行姿态是怎么做到的。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4.</a:t>
            </a:r>
            <a:r>
              <a:rPr lang="zh-CN" altLang="en-US" dirty="0" smtClean="0">
                <a:solidFill>
                  <a:schemeClr val="bg1"/>
                </a:solidFill>
              </a:rPr>
              <a:t>如何做动平衡。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zh-CN" altLang="en-US" dirty="0" smtClean="0">
                <a:solidFill>
                  <a:schemeClr val="bg1"/>
                </a:solidFill>
              </a:rPr>
              <a:t>小练习：制作一款调试动平衡的工具。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"/>
          <p:cNvSpPr txBox="1">
            <a:spLocks/>
          </p:cNvSpPr>
          <p:nvPr/>
        </p:nvSpPr>
        <p:spPr>
          <a:xfrm>
            <a:off x="453728" y="412304"/>
            <a:ext cx="12299108" cy="156625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84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电池与充电器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9792" y="2932584"/>
            <a:ext cx="11326936" cy="536557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1</a:t>
            </a:r>
            <a:r>
              <a:rPr lang="en-US" altLang="zh-CN" dirty="0" smtClean="0">
                <a:solidFill>
                  <a:schemeClr val="bg1"/>
                </a:solidFill>
              </a:rPr>
              <a:t>.</a:t>
            </a:r>
            <a:r>
              <a:rPr lang="zh-CN" altLang="en-US" dirty="0" smtClean="0">
                <a:solidFill>
                  <a:schemeClr val="bg1"/>
                </a:solidFill>
              </a:rPr>
              <a:t>该用几节电池？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2.</a:t>
            </a:r>
            <a:r>
              <a:rPr lang="zh-CN" altLang="en-US" dirty="0" smtClean="0">
                <a:solidFill>
                  <a:schemeClr val="bg1"/>
                </a:solidFill>
              </a:rPr>
              <a:t>用多大容量的电池？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3.25C</a:t>
            </a:r>
            <a:r>
              <a:rPr lang="zh-CN" altLang="en-US" dirty="0" smtClean="0">
                <a:solidFill>
                  <a:schemeClr val="bg1"/>
                </a:solidFill>
              </a:rPr>
              <a:t>是什么？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4.</a:t>
            </a:r>
            <a:r>
              <a:rPr lang="zh-CN" altLang="en-US" dirty="0" smtClean="0">
                <a:solidFill>
                  <a:schemeClr val="bg1"/>
                </a:solidFill>
              </a:rPr>
              <a:t>为什么不加保护板。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5.</a:t>
            </a:r>
            <a:r>
              <a:rPr lang="zh-CN" altLang="en-US" dirty="0" smtClean="0">
                <a:solidFill>
                  <a:schemeClr val="bg1"/>
                </a:solidFill>
              </a:rPr>
              <a:t>平衡充的原理是什么。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6.</a:t>
            </a:r>
            <a:r>
              <a:rPr lang="zh-CN" altLang="en-US" dirty="0" smtClean="0">
                <a:solidFill>
                  <a:schemeClr val="bg1"/>
                </a:solidFill>
              </a:rPr>
              <a:t>太阳能电池板？</a:t>
            </a:r>
            <a:r>
              <a:rPr lang="en-US" altLang="zh-CN" dirty="0" smtClean="0">
                <a:solidFill>
                  <a:schemeClr val="bg1"/>
                </a:solidFill>
              </a:rPr>
              <a:t>No!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zh-CN" altLang="en-US" dirty="0" smtClean="0">
                <a:solidFill>
                  <a:schemeClr val="bg1"/>
                </a:solidFill>
              </a:rPr>
              <a:t>小练习：制作一个平衡充。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"/>
          <p:cNvSpPr txBox="1">
            <a:spLocks/>
          </p:cNvSpPr>
          <p:nvPr/>
        </p:nvSpPr>
        <p:spPr>
          <a:xfrm>
            <a:off x="453728" y="412304"/>
            <a:ext cx="12299108" cy="156625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84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遥控器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9792" y="2932584"/>
            <a:ext cx="11326936" cy="36112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Light"/>
                <a:ea typeface="Helvetica Light"/>
                <a:cs typeface="Helvetica Light"/>
                <a:sym typeface="Helvetica Light"/>
              </a:rPr>
              <a:t>1</a:t>
            </a:r>
            <a:r>
              <a:rPr lang="en-US" altLang="zh-CN" dirty="0" smtClean="0">
                <a:solidFill>
                  <a:schemeClr val="bg1"/>
                </a:solidFill>
              </a:rPr>
              <a:t>.4</a:t>
            </a:r>
            <a:r>
              <a:rPr lang="zh-CN" altLang="en-US" dirty="0" smtClean="0">
                <a:solidFill>
                  <a:schemeClr val="bg1"/>
                </a:solidFill>
              </a:rPr>
              <a:t>通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zh-CN" altLang="en-US" dirty="0" smtClean="0">
                <a:solidFill>
                  <a:schemeClr val="bg1"/>
                </a:solidFill>
              </a:rPr>
              <a:t>通是什么？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2.</a:t>
            </a:r>
            <a:r>
              <a:rPr lang="zh-CN" altLang="en-US" dirty="0" smtClean="0">
                <a:solidFill>
                  <a:schemeClr val="bg1"/>
                </a:solidFill>
              </a:rPr>
              <a:t>遥控距离和遥控器的关系。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3.</a:t>
            </a:r>
            <a:r>
              <a:rPr lang="zh-CN" altLang="en-US" dirty="0" smtClean="0">
                <a:solidFill>
                  <a:schemeClr val="bg1"/>
                </a:solidFill>
              </a:rPr>
              <a:t>遥控器出来的也是</a:t>
            </a:r>
            <a:r>
              <a:rPr lang="en-US" altLang="zh-CN" dirty="0" err="1" smtClean="0">
                <a:solidFill>
                  <a:schemeClr val="bg1"/>
                </a:solidFill>
              </a:rPr>
              <a:t>ppm</a:t>
            </a:r>
            <a:r>
              <a:rPr lang="zh-CN" altLang="en-US" dirty="0" smtClean="0">
                <a:solidFill>
                  <a:schemeClr val="bg1"/>
                </a:solidFill>
              </a:rPr>
              <a:t>信号。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</a:rPr>
              <a:t>4.</a:t>
            </a:r>
            <a:r>
              <a:rPr lang="zh-CN" altLang="en-US" dirty="0" smtClean="0">
                <a:solidFill>
                  <a:schemeClr val="bg1"/>
                </a:solidFill>
              </a:rPr>
              <a:t>日本手，美国手，中国手</a:t>
            </a:r>
            <a:r>
              <a:rPr lang="en-US" altLang="zh-CN" dirty="0" smtClean="0">
                <a:solidFill>
                  <a:schemeClr val="bg1"/>
                </a:solidFill>
              </a:rPr>
              <a:t>……</a:t>
            </a:r>
          </a:p>
          <a:p>
            <a:pPr algn="l" rtl="0" latinLnBrk="1" hangingPunct="0"/>
            <a:endParaRPr lang="en-US" altLang="zh-CN" dirty="0" smtClean="0">
              <a:solidFill>
                <a:schemeClr val="bg1"/>
              </a:solidFill>
            </a:endParaRPr>
          </a:p>
          <a:p>
            <a:pPr algn="l" rtl="0" latinLnBrk="1" hangingPunct="0"/>
            <a:r>
              <a:rPr lang="zh-CN" altLang="en-US" dirty="0" smtClean="0">
                <a:solidFill>
                  <a:schemeClr val="bg1"/>
                </a:solidFill>
              </a:rPr>
              <a:t>没有小练习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FFFFFF"/>
      </a:dk1>
      <a:lt1>
        <a:srgbClr val="FF0000"/>
      </a:lt1>
      <a:dk2>
        <a:srgbClr val="A7A7A7"/>
      </a:dk2>
      <a:lt2>
        <a:srgbClr val="535353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065C1"/>
          </a:solidFill>
          <a:prstDash val="solid"/>
          <a:bevel/>
        </a:ln>
        <a:effectLst>
          <a:outerShdw blurRad="76200" dir="18900000" rotWithShape="0">
            <a:srgbClr val="000000">
              <a:alpha val="8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65C1"/>
          </a:solidFill>
          <a:prstDash val="solid"/>
          <a:bevel/>
        </a:ln>
        <a:effectLst>
          <a:outerShdw blurRad="76200" dir="18900000" rotWithShape="0">
            <a:srgbClr val="000000">
              <a:alpha val="80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065C1"/>
          </a:solidFill>
          <a:prstDash val="solid"/>
          <a:bevel/>
        </a:ln>
        <a:effectLst>
          <a:outerShdw blurRad="76200" dir="18900000" rotWithShape="0">
            <a:srgbClr val="000000">
              <a:alpha val="8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65C1"/>
          </a:solidFill>
          <a:prstDash val="solid"/>
          <a:bevel/>
        </a:ln>
        <a:effectLst>
          <a:outerShdw blurRad="76200" dir="18900000" rotWithShape="0">
            <a:srgbClr val="000000">
              <a:alpha val="80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</TotalTime>
  <Words>513</Words>
  <Application>Microsoft Office PowerPoint</Application>
  <PresentationFormat>自定义</PresentationFormat>
  <Paragraphs>84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Helvetica Light</vt:lpstr>
      <vt:lpstr>Helvetica Neue</vt:lpstr>
      <vt:lpstr>Default</vt:lpstr>
      <vt:lpstr>水族穷三代，航模毁一生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水族穷三代，航模毁一生</dc:title>
  <cp:lastModifiedBy>王蓉.Amber</cp:lastModifiedBy>
  <cp:revision>122</cp:revision>
  <dcterms:modified xsi:type="dcterms:W3CDTF">2014-12-04T07:24:24Z</dcterms:modified>
</cp:coreProperties>
</file>