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91" r:id="rId3"/>
    <p:sldId id="257" r:id="rId4"/>
    <p:sldId id="270" r:id="rId5"/>
    <p:sldId id="258" r:id="rId6"/>
    <p:sldId id="271" r:id="rId7"/>
    <p:sldId id="272" r:id="rId8"/>
    <p:sldId id="273" r:id="rId9"/>
    <p:sldId id="274" r:id="rId10"/>
    <p:sldId id="275" r:id="rId11"/>
    <p:sldId id="260" r:id="rId12"/>
    <p:sldId id="283" r:id="rId13"/>
    <p:sldId id="284" r:id="rId14"/>
    <p:sldId id="285" r:id="rId15"/>
    <p:sldId id="286" r:id="rId16"/>
    <p:sldId id="282" r:id="rId17"/>
    <p:sldId id="287" r:id="rId18"/>
    <p:sldId id="288" r:id="rId19"/>
    <p:sldId id="289" r:id="rId20"/>
    <p:sldId id="290" r:id="rId21"/>
    <p:sldId id="261" r:id="rId22"/>
    <p:sldId id="269" r:id="rId23"/>
    <p:sldId id="276" r:id="rId24"/>
    <p:sldId id="277" r:id="rId25"/>
    <p:sldId id="278" r:id="rId26"/>
    <p:sldId id="279" r:id="rId27"/>
    <p:sldId id="280" r:id="rId28"/>
    <p:sldId id="281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7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D119F-FAD1-49F5-9E6B-D10F2094A9A9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7FA8D-E08C-4C59-8571-D4A5ED74A6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7" name="TextBox 6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11" name="TextBox 10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70C0"/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7" name="TextBox 6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70C0"/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8" name="直接连接符 7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6" name="TextBox 5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7" name="直接连接符 6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幻灯片3.JPG"/>
          <p:cNvPicPr>
            <a:picLocks noChangeAspect="1"/>
          </p:cNvPicPr>
          <p:nvPr/>
        </p:nvPicPr>
        <p:blipFill>
          <a:blip r:embed="rId2" cstate="print"/>
          <a:srcRect t="2100" b="8924"/>
          <a:stretch>
            <a:fillRect/>
          </a:stretch>
        </p:blipFill>
        <p:spPr>
          <a:xfrm>
            <a:off x="611560" y="1133899"/>
            <a:ext cx="7863746" cy="52474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2555776" y="3717032"/>
            <a:ext cx="4752528" cy="70788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rPr>
              <a:t>角色的运动（一）</a:t>
            </a:r>
            <a:endParaRPr lang="zh-CN" altLang="en-US" sz="4000" b="1" dirty="0">
              <a:solidFill>
                <a:schemeClr val="bg1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12" name="图片 11" descr="截图2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57880" y="3501008"/>
            <a:ext cx="1025888" cy="108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757040"/>
          <a:ext cx="7848872" cy="419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209612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20961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4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将角色向右旋转指定度数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572000" y="4725144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当按下右移键时，</a:t>
            </a:r>
            <a:endParaRPr lang="en-US" altLang="zh-CN" sz="2000" dirty="0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角色向右（顺时针）旋转</a:t>
            </a:r>
            <a:r>
              <a:rPr lang="en-US" altLang="zh-CN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度</a:t>
            </a:r>
            <a:endParaRPr lang="zh-CN" altLang="en-US" sz="20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052736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 descr="左转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2204864"/>
            <a:ext cx="3486703" cy="1440160"/>
          </a:xfrm>
          <a:prstGeom prst="rect">
            <a:avLst/>
          </a:prstGeom>
        </p:spPr>
      </p:pic>
      <p:pic>
        <p:nvPicPr>
          <p:cNvPr id="11" name="图片 10" descr="右转示例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1988840"/>
            <a:ext cx="3096344" cy="2334676"/>
          </a:xfrm>
          <a:prstGeom prst="rect">
            <a:avLst/>
          </a:prstGeom>
        </p:spPr>
      </p:pic>
      <p:pic>
        <p:nvPicPr>
          <p:cNvPr id="13" name="图片 12" descr="截图1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124744"/>
            <a:ext cx="1008112" cy="1092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764704"/>
            <a:ext cx="2746648" cy="71095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数学小课堂</a:t>
            </a:r>
            <a:endParaRPr lang="zh-CN" alt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31840" y="1702549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平 移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8" name="饼形 7"/>
          <p:cNvSpPr/>
          <p:nvPr/>
        </p:nvSpPr>
        <p:spPr>
          <a:xfrm>
            <a:off x="6156176" y="2636912"/>
            <a:ext cx="1440160" cy="1368152"/>
          </a:xfrm>
          <a:prstGeom prst="pi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4067944" y="3140968"/>
            <a:ext cx="1296144" cy="504056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饼形 11"/>
          <p:cNvSpPr/>
          <p:nvPr/>
        </p:nvSpPr>
        <p:spPr>
          <a:xfrm>
            <a:off x="1763688" y="2636912"/>
            <a:ext cx="1440160" cy="1368152"/>
          </a:xfrm>
          <a:prstGeom prst="pie">
            <a:avLst/>
          </a:prstGeom>
          <a:noFill/>
          <a:ln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15616" y="4213537"/>
            <a:ext cx="813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概念：</a:t>
            </a:r>
            <a:r>
              <a:rPr lang="zh-CN" altLang="en-US" sz="2000" dirty="0" smtClean="0">
                <a:solidFill>
                  <a:schemeClr val="bg1"/>
                </a:solidFill>
              </a:rPr>
              <a:t>物体或图形在同一平面内沿直线移动，而本身大小、形状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              </a:t>
            </a:r>
            <a:r>
              <a:rPr lang="zh-CN" altLang="en-US" sz="2000" dirty="0" smtClean="0">
                <a:solidFill>
                  <a:schemeClr val="bg1"/>
                </a:solidFill>
              </a:rPr>
              <a:t>和方向不发生改变，这种现象就是平移。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616" y="5149641"/>
            <a:ext cx="81369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三要素：</a:t>
            </a:r>
            <a:r>
              <a:rPr lang="zh-CN" altLang="en-US" sz="2000" dirty="0" smtClean="0">
                <a:solidFill>
                  <a:schemeClr val="bg1"/>
                </a:solidFill>
              </a:rPr>
              <a:t>几何图形  运动方向  运动距离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15616" y="5755322"/>
            <a:ext cx="81369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例子：</a:t>
            </a:r>
            <a:r>
              <a:rPr lang="zh-CN" altLang="en-US" sz="2000" dirty="0" smtClean="0">
                <a:solidFill>
                  <a:schemeClr val="bg1"/>
                </a:solidFill>
              </a:rPr>
              <a:t>电梯的上下移动   推拉窗的左右移动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627784" y="1124744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平 移 的 应 用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17" name="图片 16" descr="截图1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49244" y="1844824"/>
            <a:ext cx="2474884" cy="1224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图片 19" descr="截图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275" y="3356992"/>
            <a:ext cx="3844701" cy="3214294"/>
          </a:xfrm>
          <a:prstGeom prst="rect">
            <a:avLst/>
          </a:prstGeom>
        </p:spPr>
      </p:pic>
      <p:pic>
        <p:nvPicPr>
          <p:cNvPr id="21" name="图片 20" descr="截图1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3370112"/>
            <a:ext cx="3888431" cy="3227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764704"/>
            <a:ext cx="2746648" cy="71095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数学小课堂</a:t>
            </a:r>
            <a:endParaRPr lang="zh-CN" alt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31840" y="1702549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旋  转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15616" y="4213537"/>
            <a:ext cx="813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概念：</a:t>
            </a:r>
            <a:r>
              <a:rPr lang="zh-CN" altLang="en-US" sz="2000" dirty="0" smtClean="0">
                <a:solidFill>
                  <a:schemeClr val="bg1"/>
                </a:solidFill>
              </a:rPr>
              <a:t>物体绕着某一点或轴进行不改变其大小和形状的圆周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</a:rPr>
              <a:t>              运动的现象就是旋转。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616" y="5149641"/>
            <a:ext cx="81369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三要素：旋转中心  旋转方向  旋转角度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15616" y="5755322"/>
            <a:ext cx="81369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例子：钟表上指针的转动  风车的转动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1" name="闪电形 20"/>
          <p:cNvSpPr/>
          <p:nvPr/>
        </p:nvSpPr>
        <p:spPr>
          <a:xfrm rot="16200000">
            <a:off x="3671900" y="3248980"/>
            <a:ext cx="864096" cy="936104"/>
          </a:xfrm>
          <a:prstGeom prst="lightningBol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闪电形 21"/>
          <p:cNvSpPr/>
          <p:nvPr/>
        </p:nvSpPr>
        <p:spPr>
          <a:xfrm rot="5400000">
            <a:off x="4535996" y="2456892"/>
            <a:ext cx="864096" cy="936104"/>
          </a:xfrm>
          <a:prstGeom prst="lightningBol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闪电形 22"/>
          <p:cNvSpPr/>
          <p:nvPr/>
        </p:nvSpPr>
        <p:spPr>
          <a:xfrm>
            <a:off x="3707904" y="2420888"/>
            <a:ext cx="864096" cy="936104"/>
          </a:xfrm>
          <a:prstGeom prst="lightningBol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闪电形 23"/>
          <p:cNvSpPr/>
          <p:nvPr/>
        </p:nvSpPr>
        <p:spPr>
          <a:xfrm rot="10800000">
            <a:off x="4499993" y="3284984"/>
            <a:ext cx="864096" cy="936104"/>
          </a:xfrm>
          <a:prstGeom prst="lightningBol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627784" y="1124744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旋  转 的 应 用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6" name="图片 5" descr="截图2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1862476"/>
            <a:ext cx="2621029" cy="1134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 descr="截图2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212976"/>
            <a:ext cx="3981368" cy="3312368"/>
          </a:xfrm>
          <a:prstGeom prst="rect">
            <a:avLst/>
          </a:prstGeom>
        </p:spPr>
      </p:pic>
      <p:pic>
        <p:nvPicPr>
          <p:cNvPr id="8" name="图片 7" descr="截图2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4503" y="3212976"/>
            <a:ext cx="3945969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连接符 21"/>
          <p:cNvCxnSpPr>
            <a:stCxn id="11" idx="1"/>
            <a:endCxn id="20" idx="1"/>
          </p:cNvCxnSpPr>
          <p:nvPr/>
        </p:nvCxnSpPr>
        <p:spPr>
          <a:xfrm>
            <a:off x="1280723" y="3018043"/>
            <a:ext cx="1080120" cy="1296144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0" y="764704"/>
            <a:ext cx="2746648" cy="71095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数学小课堂</a:t>
            </a:r>
            <a:endParaRPr lang="zh-CN" alt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15816" y="1702549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位 置 和 方 向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259632" y="2996952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箭头连接符 12"/>
          <p:cNvCxnSpPr/>
          <p:nvPr/>
        </p:nvCxnSpPr>
        <p:spPr>
          <a:xfrm>
            <a:off x="683568" y="4365104"/>
            <a:ext cx="3240360" cy="0"/>
          </a:xfrm>
          <a:prstGeom prst="straightConnector1">
            <a:avLst/>
          </a:prstGeom>
          <a:ln w="31750">
            <a:solidFill>
              <a:srgbClr val="FFFF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2411760" y="2780928"/>
            <a:ext cx="0" cy="3024336"/>
          </a:xfrm>
          <a:prstGeom prst="straightConnector1">
            <a:avLst/>
          </a:prstGeom>
          <a:ln w="31750">
            <a:solidFill>
              <a:srgbClr val="FFFF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2339752" y="4293096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3995936" y="4149080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9512" y="4149080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西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95736" y="2276872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北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95736" y="5805264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南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16016" y="3235042"/>
            <a:ext cx="34563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基本方向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:</a:t>
            </a:r>
            <a:r>
              <a:rPr lang="en-US" altLang="zh-CN" sz="2000" dirty="0" smtClean="0">
                <a:solidFill>
                  <a:schemeClr val="bg1"/>
                </a:solidFill>
              </a:rPr>
              <a:t>  </a:t>
            </a:r>
            <a:r>
              <a:rPr lang="zh-CN" altLang="en-US" sz="2000" dirty="0" smtClean="0">
                <a:solidFill>
                  <a:schemeClr val="bg1"/>
                </a:solidFill>
              </a:rPr>
              <a:t>东、南、西、北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16016" y="4099138"/>
            <a:ext cx="34563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确定位置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:</a:t>
            </a:r>
            <a:r>
              <a:rPr lang="en-US" altLang="zh-CN" sz="2000" dirty="0" smtClean="0">
                <a:solidFill>
                  <a:schemeClr val="bg1"/>
                </a:solidFill>
              </a:rPr>
              <a:t>  </a:t>
            </a:r>
            <a:r>
              <a:rPr lang="zh-CN" altLang="en-US" sz="2000" dirty="0" smtClean="0">
                <a:solidFill>
                  <a:schemeClr val="bg1"/>
                </a:solidFill>
              </a:rPr>
              <a:t>方向和距离结合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83768" y="3861048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27584" y="2780928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83568" y="6237312"/>
            <a:ext cx="38884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</a:rPr>
              <a:t>B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点在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A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点的北偏西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40°200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米处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83568" y="5733256"/>
            <a:ext cx="936104" cy="0"/>
          </a:xfrm>
          <a:prstGeom prst="line">
            <a:avLst/>
          </a:prstGeom>
          <a:ln w="19050" cap="sq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755576" y="5229200"/>
            <a:ext cx="8640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</a:rPr>
              <a:t>100m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347864" y="5919663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选择操作系统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 descr="幻灯片2.JPG"/>
          <p:cNvPicPr>
            <a:picLocks noChangeAspect="1"/>
          </p:cNvPicPr>
          <p:nvPr/>
        </p:nvPicPr>
        <p:blipFill>
          <a:blip r:embed="rId2" cstate="print"/>
          <a:srcRect b="6299"/>
          <a:stretch>
            <a:fillRect/>
          </a:stretch>
        </p:blipFill>
        <p:spPr>
          <a:xfrm>
            <a:off x="1043608" y="1800711"/>
            <a:ext cx="7272808" cy="501266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39752" y="1124744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Scratch</a:t>
            </a:r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方向定义 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339752" y="1124745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位置与方向的应用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9" name="图片 8" descr="截图3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7904" y="1772816"/>
            <a:ext cx="1781424" cy="1419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 descr="截图3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3212976"/>
            <a:ext cx="3938295" cy="3293993"/>
          </a:xfrm>
          <a:prstGeom prst="rect">
            <a:avLst/>
          </a:prstGeom>
        </p:spPr>
      </p:pic>
      <p:pic>
        <p:nvPicPr>
          <p:cNvPr id="11" name="图片 10" descr="截图3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36990" y="3212976"/>
            <a:ext cx="3939466" cy="3312368"/>
          </a:xfrm>
          <a:prstGeom prst="rect">
            <a:avLst/>
          </a:prstGeom>
        </p:spPr>
      </p:pic>
      <p:cxnSp>
        <p:nvCxnSpPr>
          <p:cNvPr id="12" name="直接箭头连接符 11"/>
          <p:cNvCxnSpPr/>
          <p:nvPr/>
        </p:nvCxnSpPr>
        <p:spPr>
          <a:xfrm>
            <a:off x="5004048" y="5445224"/>
            <a:ext cx="1728192" cy="0"/>
          </a:xfrm>
          <a:prstGeom prst="straightConnector1">
            <a:avLst/>
          </a:prstGeom>
          <a:ln w="31750">
            <a:solidFill>
              <a:srgbClr val="FFFF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V="1">
            <a:off x="5868144" y="4581128"/>
            <a:ext cx="0" cy="1728192"/>
          </a:xfrm>
          <a:prstGeom prst="straightConnector1">
            <a:avLst/>
          </a:prstGeom>
          <a:ln w="31750">
            <a:solidFill>
              <a:srgbClr val="FFFF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5868144" y="4509120"/>
            <a:ext cx="1728192" cy="936104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724128" y="4221088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0°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04248" y="5261138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90°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827584" y="5445224"/>
            <a:ext cx="1728192" cy="0"/>
          </a:xfrm>
          <a:prstGeom prst="straightConnector1">
            <a:avLst/>
          </a:prstGeom>
          <a:ln w="31750">
            <a:solidFill>
              <a:srgbClr val="FFFF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V="1">
            <a:off x="1691680" y="4581128"/>
            <a:ext cx="0" cy="1728192"/>
          </a:xfrm>
          <a:prstGeom prst="straightConnector1">
            <a:avLst/>
          </a:prstGeom>
          <a:ln w="31750">
            <a:solidFill>
              <a:srgbClr val="FFFF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547664" y="4221088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0°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27784" y="5261138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90°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764704"/>
            <a:ext cx="2746648" cy="71095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数学小课堂</a:t>
            </a:r>
            <a:endParaRPr lang="zh-CN" alt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31840" y="1702549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负  数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15616" y="4653136"/>
            <a:ext cx="813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可表示一些具有相反意义的量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                    零上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5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℃     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+ 5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℃    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|      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零下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5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℃     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- 5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℃</a:t>
            </a:r>
            <a:endParaRPr lang="en-US" altLang="zh-CN" sz="2000" b="1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           向东走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10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步     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+ 10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步    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|      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向西走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10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步     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- 10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步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       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1691680" y="3140968"/>
            <a:ext cx="5760640" cy="0"/>
          </a:xfrm>
          <a:prstGeom prst="straightConnector1">
            <a:avLst/>
          </a:prstGeom>
          <a:ln w="317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572000" y="2996952"/>
            <a:ext cx="0" cy="144016"/>
          </a:xfrm>
          <a:prstGeom prst="line">
            <a:avLst/>
          </a:prstGeom>
          <a:ln w="317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292080" y="2996952"/>
            <a:ext cx="0" cy="144016"/>
          </a:xfrm>
          <a:prstGeom prst="line">
            <a:avLst/>
          </a:prstGeom>
          <a:ln w="317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012160" y="2996952"/>
            <a:ext cx="0" cy="144016"/>
          </a:xfrm>
          <a:prstGeom prst="line">
            <a:avLst/>
          </a:prstGeom>
          <a:ln w="317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732240" y="2996952"/>
            <a:ext cx="0" cy="144016"/>
          </a:xfrm>
          <a:prstGeom prst="line">
            <a:avLst/>
          </a:prstGeom>
          <a:ln w="317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851920" y="2996952"/>
            <a:ext cx="0" cy="144016"/>
          </a:xfrm>
          <a:prstGeom prst="line">
            <a:avLst/>
          </a:prstGeom>
          <a:ln w="317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131840" y="2996952"/>
            <a:ext cx="0" cy="144016"/>
          </a:xfrm>
          <a:prstGeom prst="line">
            <a:avLst/>
          </a:prstGeom>
          <a:ln w="317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411760" y="2996952"/>
            <a:ext cx="0" cy="144016"/>
          </a:xfrm>
          <a:prstGeom prst="line">
            <a:avLst/>
          </a:prstGeom>
          <a:ln w="317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427984" y="2564904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B0F0"/>
                </a:solidFill>
              </a:rPr>
              <a:t>0</a:t>
            </a:r>
            <a:endParaRPr lang="zh-CN" altLang="en-US" sz="2400" dirty="0">
              <a:solidFill>
                <a:srgbClr val="00B0F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48064" y="2564904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</a:rPr>
              <a:t>1</a:t>
            </a:r>
            <a:endParaRPr lang="zh-CN" altLang="en-US" sz="2400" dirty="0">
              <a:solidFill>
                <a:srgbClr val="FFC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96136" y="2564904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</a:rPr>
              <a:t>2</a:t>
            </a:r>
            <a:endParaRPr lang="zh-CN" altLang="en-US" sz="2400" dirty="0">
              <a:solidFill>
                <a:srgbClr val="FFC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88224" y="2564904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</a:rPr>
              <a:t>3</a:t>
            </a:r>
            <a:endParaRPr lang="zh-CN" altLang="en-US" sz="2400" dirty="0">
              <a:solidFill>
                <a:srgbClr val="FFC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707904" y="2607295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-1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15816" y="256490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-2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67744" y="256490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-3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7" name="左大括号 36"/>
          <p:cNvSpPr/>
          <p:nvPr/>
        </p:nvSpPr>
        <p:spPr>
          <a:xfrm rot="16200000">
            <a:off x="2879812" y="2312876"/>
            <a:ext cx="720080" cy="2664296"/>
          </a:xfrm>
          <a:prstGeom prst="leftBrac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左大括号 37"/>
          <p:cNvSpPr/>
          <p:nvPr/>
        </p:nvSpPr>
        <p:spPr>
          <a:xfrm rot="16200000">
            <a:off x="5544108" y="2312877"/>
            <a:ext cx="720080" cy="2664296"/>
          </a:xfrm>
          <a:prstGeom prst="leftBrac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2771800" y="4077072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负数</a:t>
            </a:r>
            <a:endParaRPr lang="zh-CN" altLang="en-US" sz="2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508104" y="4077072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正数</a:t>
            </a:r>
            <a:endParaRPr lang="zh-CN" altLang="en-US" sz="2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699792" y="6115362"/>
            <a:ext cx="38164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FF00"/>
                </a:solidFill>
              </a:rPr>
              <a:t>*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0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既不是正数，也不是负数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339752" y="1124745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负 数 的 应 用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5868144" y="4509120"/>
            <a:ext cx="1728192" cy="936104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 descr="截图3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708920"/>
            <a:ext cx="3741416" cy="3096344"/>
          </a:xfrm>
          <a:prstGeom prst="rect">
            <a:avLst/>
          </a:prstGeom>
        </p:spPr>
      </p:pic>
      <p:pic>
        <p:nvPicPr>
          <p:cNvPr id="16" name="图片 15" descr="截图4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2601330"/>
            <a:ext cx="1790950" cy="971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图片 16" descr="截图3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1916832"/>
            <a:ext cx="2861215" cy="2365893"/>
          </a:xfrm>
          <a:prstGeom prst="rect">
            <a:avLst/>
          </a:prstGeom>
        </p:spPr>
      </p:pic>
      <p:pic>
        <p:nvPicPr>
          <p:cNvPr id="18" name="图片 17" descr="截图39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5936" y="5049602"/>
            <a:ext cx="1819529" cy="971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图片 18" descr="截图3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68144" y="4473055"/>
            <a:ext cx="2861934" cy="2384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折角形 6"/>
          <p:cNvSpPr/>
          <p:nvPr/>
        </p:nvSpPr>
        <p:spPr>
          <a:xfrm>
            <a:off x="2483768" y="1772816"/>
            <a:ext cx="4392488" cy="4752528"/>
          </a:xfrm>
          <a:prstGeom prst="foldedCorner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顺序结构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22642" y="1481982"/>
            <a:ext cx="3565582" cy="5331394"/>
          </a:xfrm>
          <a:prstGeom prst="rect">
            <a:avLst/>
          </a:prstGeom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457200" y="55780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noProof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顺序结构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339752" y="1124745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负 数 的 应 用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5868144" y="4509120"/>
            <a:ext cx="1728192" cy="936104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截图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1651" y="3140968"/>
            <a:ext cx="3994325" cy="3312368"/>
          </a:xfrm>
          <a:prstGeom prst="rect">
            <a:avLst/>
          </a:prstGeom>
        </p:spPr>
      </p:pic>
      <p:pic>
        <p:nvPicPr>
          <p:cNvPr id="10" name="图片 9" descr="截图4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12213" y="1916832"/>
            <a:ext cx="2224083" cy="1008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图片 10" descr="截图4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1720" y="1916832"/>
            <a:ext cx="2241441" cy="1008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图片 11" descr="截图4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56175" y="3140968"/>
            <a:ext cx="3992289" cy="33106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283968" y="1772816"/>
            <a:ext cx="720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FFFF00"/>
                </a:solidFill>
              </a:rPr>
              <a:t>=</a:t>
            </a:r>
            <a:endParaRPr lang="zh-CN" altLang="en-US" sz="7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本节任务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91680" y="5390290"/>
            <a:ext cx="6552728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小甲虫从</a:t>
            </a:r>
            <a:r>
              <a:rPr lang="en-US" altLang="zh-CN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点出发，依次走到</a:t>
            </a:r>
            <a:r>
              <a:rPr lang="en-US" altLang="zh-CN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点、</a:t>
            </a:r>
            <a:r>
              <a:rPr lang="en-US" altLang="zh-CN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点、</a:t>
            </a:r>
            <a:r>
              <a:rPr lang="en-US" altLang="zh-CN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点，每个点停留</a:t>
            </a:r>
            <a:r>
              <a:rPr lang="en-US" altLang="zh-CN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秒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幻灯片3.JPG"/>
          <p:cNvPicPr>
            <a:picLocks noChangeAspect="1"/>
          </p:cNvPicPr>
          <p:nvPr/>
        </p:nvPicPr>
        <p:blipFill>
          <a:blip r:embed="rId2" cstate="print"/>
          <a:srcRect t="7874" b="19423"/>
          <a:stretch>
            <a:fillRect/>
          </a:stretch>
        </p:blipFill>
        <p:spPr>
          <a:xfrm>
            <a:off x="2843808" y="1826531"/>
            <a:ext cx="5976664" cy="32586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图片 6" descr="截图0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2636912"/>
            <a:ext cx="2016224" cy="16326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角色的删除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35696" y="5919663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鼠标左键单击相应角色标签右上方的</a:t>
            </a:r>
            <a:r>
              <a:rPr lang="en-US" altLang="zh-CN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 descr="截图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412776"/>
            <a:ext cx="7776864" cy="4375682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1907704" y="3573016"/>
            <a:ext cx="432048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timg0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763688" y="3717032"/>
            <a:ext cx="633670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角色的导入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39752" y="3717032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角色库中选择角色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l="80239" t="64469" r="9684" b="5413"/>
          <a:stretch>
            <a:fillRect/>
          </a:stretch>
        </p:blipFill>
        <p:spPr bwMode="auto">
          <a:xfrm>
            <a:off x="-252536" y="1493976"/>
            <a:ext cx="2485336" cy="4167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339752" y="3068960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自行绘制一个角色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39752" y="2420888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随机选择一个角色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39752" y="1772816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从电脑中上传一个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835696" y="2276872"/>
            <a:ext cx="4104456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 descr="截图0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97043" y="1488432"/>
            <a:ext cx="2031341" cy="1436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9" name="直接连接符 18"/>
          <p:cNvCxnSpPr/>
          <p:nvPr/>
        </p:nvCxnSpPr>
        <p:spPr>
          <a:xfrm flipV="1">
            <a:off x="1835696" y="2924944"/>
            <a:ext cx="3456384" cy="2"/>
          </a:xfrm>
          <a:prstGeom prst="line">
            <a:avLst/>
          </a:prstGeom>
          <a:ln w="317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1835696" y="3573016"/>
            <a:ext cx="4032448" cy="2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截图0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61" y="3140968"/>
            <a:ext cx="2027664" cy="16561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" name="图片 25" descr="截图0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35896" y="5157192"/>
            <a:ext cx="2802585" cy="14847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27" name="直接连接符 26"/>
          <p:cNvCxnSpPr/>
          <p:nvPr/>
        </p:nvCxnSpPr>
        <p:spPr>
          <a:xfrm flipV="1">
            <a:off x="1907704" y="4221088"/>
            <a:ext cx="3168352" cy="2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5076056" y="4221088"/>
            <a:ext cx="0" cy="864096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5292080" y="2924944"/>
            <a:ext cx="0" cy="2160240"/>
          </a:xfrm>
          <a:prstGeom prst="line">
            <a:avLst/>
          </a:prstGeom>
          <a:ln w="317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288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导入角色“</a:t>
            </a:r>
            <a:r>
              <a:rPr lang="en-US" altLang="zh-CN" b="1" dirty="0" smtClean="0">
                <a:solidFill>
                  <a:schemeClr val="bg1"/>
                </a:solidFill>
              </a:rPr>
              <a:t>Beetle</a:t>
            </a:r>
            <a:r>
              <a:rPr lang="zh-CN" altLang="en-US" b="1" dirty="0" smtClean="0">
                <a:solidFill>
                  <a:schemeClr val="bg1"/>
                </a:solidFill>
              </a:rPr>
              <a:t>”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07704" y="5589240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角色库 动物类 </a:t>
            </a:r>
            <a:r>
              <a:rPr lang="en-US" altLang="zh-CN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Beetle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l="84666" t="66929" r="9684" b="5413"/>
          <a:stretch>
            <a:fillRect/>
          </a:stretch>
        </p:blipFill>
        <p:spPr bwMode="auto">
          <a:xfrm>
            <a:off x="179512" y="1489014"/>
            <a:ext cx="1440160" cy="3956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图片 17" descr="截图0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2710" y="1484784"/>
            <a:ext cx="7141778" cy="3960440"/>
          </a:xfrm>
          <a:prstGeom prst="rect">
            <a:avLst/>
          </a:prstGeom>
        </p:spPr>
      </p:pic>
      <p:sp>
        <p:nvSpPr>
          <p:cNvPr id="20" name="圆角矩形 19"/>
          <p:cNvSpPr/>
          <p:nvPr/>
        </p:nvSpPr>
        <p:spPr>
          <a:xfrm>
            <a:off x="611560" y="3717032"/>
            <a:ext cx="576064" cy="432048"/>
          </a:xfrm>
          <a:prstGeom prst="roundRect">
            <a:avLst/>
          </a:prstGeom>
          <a:noFill/>
          <a:ln w="349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2699792" y="1988840"/>
            <a:ext cx="648072" cy="432048"/>
          </a:xfrm>
          <a:prstGeom prst="roundRect">
            <a:avLst/>
          </a:prstGeom>
          <a:noFill/>
          <a:ln w="349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4788024" y="2636912"/>
            <a:ext cx="1224136" cy="1224136"/>
          </a:xfrm>
          <a:prstGeom prst="roundRect">
            <a:avLst/>
          </a:prstGeom>
          <a:noFill/>
          <a:ln w="349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箭头连接符 27"/>
          <p:cNvCxnSpPr/>
          <p:nvPr/>
        </p:nvCxnSpPr>
        <p:spPr>
          <a:xfrm flipV="1">
            <a:off x="1259632" y="2492896"/>
            <a:ext cx="1296144" cy="1440160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3131840" y="2564904"/>
            <a:ext cx="1584176" cy="576064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圆角矩形 10"/>
          <p:cNvSpPr/>
          <p:nvPr/>
        </p:nvSpPr>
        <p:spPr>
          <a:xfrm>
            <a:off x="3131840" y="2564904"/>
            <a:ext cx="1008112" cy="1008112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截图0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98388" y="2276872"/>
            <a:ext cx="4994092" cy="4104456"/>
          </a:xfrm>
          <a:prstGeom prst="rect">
            <a:avLst/>
          </a:prstGeom>
        </p:spPr>
      </p:pic>
      <p:pic>
        <p:nvPicPr>
          <p:cNvPr id="12" name="图片 11" descr="截图0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1458349"/>
            <a:ext cx="2304256" cy="1610611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 l="90753" t="59055" r="3320" b="5413"/>
          <a:stretch>
            <a:fillRect/>
          </a:stretch>
        </p:blipFill>
        <p:spPr bwMode="auto">
          <a:xfrm>
            <a:off x="84897" y="1484784"/>
            <a:ext cx="1174735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288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导入背景图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95536" y="2492896"/>
            <a:ext cx="576064" cy="432048"/>
          </a:xfrm>
          <a:prstGeom prst="roundRect">
            <a:avLst/>
          </a:prstGeom>
          <a:noFill/>
          <a:ln w="349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2771800" y="1772816"/>
            <a:ext cx="432048" cy="360040"/>
          </a:xfrm>
          <a:prstGeom prst="roundRect">
            <a:avLst/>
          </a:prstGeom>
          <a:noFill/>
          <a:ln w="349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箭头连接符 27"/>
          <p:cNvCxnSpPr/>
          <p:nvPr/>
        </p:nvCxnSpPr>
        <p:spPr>
          <a:xfrm flipV="1">
            <a:off x="1043608" y="2204864"/>
            <a:ext cx="1512168" cy="576064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3563888" y="2708920"/>
            <a:ext cx="936104" cy="216024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截图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07363" y="1556792"/>
            <a:ext cx="3984183" cy="5040560"/>
          </a:xfrm>
          <a:prstGeom prst="rect">
            <a:avLst/>
          </a:prstGeom>
        </p:spPr>
      </p:pic>
      <p:pic>
        <p:nvPicPr>
          <p:cNvPr id="18" name="图片 17" descr="截图1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628800"/>
            <a:ext cx="4003826" cy="49903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288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调整角色的大小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>
            <a:off x="2699792" y="5301208"/>
            <a:ext cx="3312368" cy="0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3"/>
          <p:cNvSpPr/>
          <p:nvPr/>
        </p:nvSpPr>
        <p:spPr>
          <a:xfrm>
            <a:off x="1835696" y="5157192"/>
            <a:ext cx="576064" cy="288032"/>
          </a:xfrm>
          <a:prstGeom prst="roundRect">
            <a:avLst/>
          </a:prstGeom>
          <a:noFill/>
          <a:ln w="317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6228184" y="5157192"/>
            <a:ext cx="576064" cy="288032"/>
          </a:xfrm>
          <a:prstGeom prst="roundRect">
            <a:avLst/>
          </a:prstGeom>
          <a:noFill/>
          <a:ln w="317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1619672" y="5445224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100</a:t>
            </a:r>
            <a:endParaRPr lang="zh-CN" altLang="en-US" sz="3600" dirty="0"/>
          </a:p>
        </p:txBody>
      </p:sp>
      <p:sp>
        <p:nvSpPr>
          <p:cNvPr id="26" name="TextBox 25"/>
          <p:cNvSpPr txBox="1"/>
          <p:nvPr/>
        </p:nvSpPr>
        <p:spPr>
          <a:xfrm>
            <a:off x="6156176" y="5445224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40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288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调整角色的位置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10" name="图片 9" descr="截图12.png"/>
          <p:cNvPicPr>
            <a:picLocks noChangeAspect="1"/>
          </p:cNvPicPr>
          <p:nvPr/>
        </p:nvPicPr>
        <p:blipFill>
          <a:blip r:embed="rId2" cstate="print"/>
          <a:srcRect t="11205" b="17316"/>
          <a:stretch>
            <a:fillRect/>
          </a:stretch>
        </p:blipFill>
        <p:spPr>
          <a:xfrm>
            <a:off x="796942" y="1628800"/>
            <a:ext cx="7447466" cy="40470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03648" y="5847655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光标移到角色上，长按鼠标左键拖曳到</a:t>
            </a:r>
            <a:r>
              <a:rPr lang="en-US" altLang="zh-CN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288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编写程序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5" name="图片 4" descr="截图1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513115"/>
            <a:ext cx="3024336" cy="51562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图片 5" descr="截图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1497506"/>
            <a:ext cx="3168352" cy="51273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对角圆角矩形 5"/>
          <p:cNvSpPr/>
          <p:nvPr/>
        </p:nvSpPr>
        <p:spPr>
          <a:xfrm>
            <a:off x="323528" y="1988840"/>
            <a:ext cx="8568952" cy="4248472"/>
          </a:xfrm>
          <a:prstGeom prst="round2DiagRect">
            <a:avLst>
              <a:gd name="adj1" fmla="val 6387"/>
              <a:gd name="adj2" fmla="val 0"/>
            </a:avLst>
          </a:prstGeom>
          <a:solidFill>
            <a:schemeClr val="bg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1656184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buNone/>
            </a:pPr>
            <a:endParaRPr lang="zh-CN" alt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endParaRPr lang="zh-CN" altLang="en-US" sz="2400" dirty="0"/>
          </a:p>
        </p:txBody>
      </p:sp>
      <p:sp>
        <p:nvSpPr>
          <p:cNvPr id="13" name="燕尾形箭头 12"/>
          <p:cNvSpPr/>
          <p:nvPr/>
        </p:nvSpPr>
        <p:spPr>
          <a:xfrm>
            <a:off x="611560" y="980728"/>
            <a:ext cx="1944216" cy="936104"/>
          </a:xfrm>
          <a:prstGeom prst="notchedRight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学习目标</a:t>
            </a:r>
            <a:endParaRPr lang="zh-CN" altLang="en-US" sz="24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 descr="绿旗事件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2564904"/>
            <a:ext cx="1438275" cy="885825"/>
          </a:xfrm>
          <a:prstGeom prst="rect">
            <a:avLst/>
          </a:prstGeom>
        </p:spPr>
      </p:pic>
      <p:pic>
        <p:nvPicPr>
          <p:cNvPr id="15" name="图片 14" descr="block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38364" y="2708920"/>
            <a:ext cx="1409700" cy="723900"/>
          </a:xfrm>
          <a:prstGeom prst="rect">
            <a:avLst/>
          </a:prstGeom>
        </p:spPr>
      </p:pic>
      <p:pic>
        <p:nvPicPr>
          <p:cNvPr id="16" name="图片 15" descr="面向9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67561" y="2708920"/>
            <a:ext cx="1628775" cy="723900"/>
          </a:xfrm>
          <a:prstGeom prst="rect">
            <a:avLst/>
          </a:prstGeom>
        </p:spPr>
      </p:pic>
      <p:pic>
        <p:nvPicPr>
          <p:cNvPr id="18" name="图片 17" descr="移动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12032" y="3429000"/>
            <a:ext cx="1447800" cy="723900"/>
          </a:xfrm>
          <a:prstGeom prst="rect">
            <a:avLst/>
          </a:prstGeom>
        </p:spPr>
      </p:pic>
      <p:pic>
        <p:nvPicPr>
          <p:cNvPr id="19" name="图片 18" descr="右转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79912" y="3429000"/>
            <a:ext cx="1752600" cy="723900"/>
          </a:xfrm>
          <a:prstGeom prst="rect">
            <a:avLst/>
          </a:prstGeom>
        </p:spPr>
      </p:pic>
      <p:pic>
        <p:nvPicPr>
          <p:cNvPr id="20" name="图片 19" descr="左转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40152" y="3429000"/>
            <a:ext cx="1752600" cy="723900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539552" y="2204864"/>
            <a:ext cx="360040" cy="43204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1</a:t>
            </a:r>
            <a:endParaRPr lang="zh-CN" altLang="en-US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043608" y="2204864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学会使用以下积木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539552" y="4365104"/>
            <a:ext cx="360040" cy="43204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2</a:t>
            </a:r>
            <a:endParaRPr lang="zh-CN" altLang="en-US" sz="2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1043608" y="4365104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掌握角色的导入方法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39552" y="5589240"/>
            <a:ext cx="360040" cy="43204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3</a:t>
            </a:r>
            <a:endParaRPr lang="zh-CN" altLang="en-US" sz="2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043608" y="5589240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了解顺序结构的特点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对角圆角矩形 5"/>
          <p:cNvSpPr/>
          <p:nvPr/>
        </p:nvSpPr>
        <p:spPr>
          <a:xfrm>
            <a:off x="323528" y="1988840"/>
            <a:ext cx="8568952" cy="4248472"/>
          </a:xfrm>
          <a:prstGeom prst="round2DiagRect">
            <a:avLst>
              <a:gd name="adj1" fmla="val 6387"/>
              <a:gd name="adj2" fmla="val 0"/>
            </a:avLst>
          </a:prstGeom>
          <a:solidFill>
            <a:schemeClr val="bg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1656184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buNone/>
            </a:pPr>
            <a:endParaRPr lang="zh-CN" alt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endParaRPr lang="zh-CN" altLang="en-US" sz="2400" dirty="0"/>
          </a:p>
        </p:txBody>
      </p:sp>
      <p:sp>
        <p:nvSpPr>
          <p:cNvPr id="13" name="燕尾形箭头 12"/>
          <p:cNvSpPr/>
          <p:nvPr/>
        </p:nvSpPr>
        <p:spPr>
          <a:xfrm>
            <a:off x="611560" y="980728"/>
            <a:ext cx="2304256" cy="936104"/>
          </a:xfrm>
          <a:prstGeom prst="notchedRight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数学知识点</a:t>
            </a:r>
            <a:endParaRPr lang="zh-CN" altLang="en-US" sz="24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39552" y="2204864"/>
            <a:ext cx="360040" cy="43204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1</a:t>
            </a:r>
            <a:endParaRPr lang="zh-CN" altLang="en-US" sz="2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043608" y="2204864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图形的运动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右箭头 26"/>
          <p:cNvSpPr/>
          <p:nvPr/>
        </p:nvSpPr>
        <p:spPr>
          <a:xfrm>
            <a:off x="1763688" y="2780928"/>
            <a:ext cx="504056" cy="576064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环形箭头 27"/>
          <p:cNvSpPr/>
          <p:nvPr/>
        </p:nvSpPr>
        <p:spPr>
          <a:xfrm>
            <a:off x="5220072" y="2708920"/>
            <a:ext cx="864096" cy="648072"/>
          </a:xfrm>
          <a:prstGeom prst="circular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43808" y="2895327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平移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228184" y="2924944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旋转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右箭头 30"/>
          <p:cNvSpPr/>
          <p:nvPr/>
        </p:nvSpPr>
        <p:spPr>
          <a:xfrm>
            <a:off x="2339752" y="2780928"/>
            <a:ext cx="504056" cy="576064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环形箭头 32"/>
          <p:cNvSpPr/>
          <p:nvPr/>
        </p:nvSpPr>
        <p:spPr>
          <a:xfrm rot="10450019">
            <a:off x="5261385" y="2823160"/>
            <a:ext cx="864096" cy="648072"/>
          </a:xfrm>
          <a:prstGeom prst="circular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539552" y="4149080"/>
            <a:ext cx="360040" cy="43204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2</a:t>
            </a:r>
            <a:endParaRPr lang="zh-CN" altLang="en-US" sz="28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1043608" y="4191471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位置和方向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4283968" y="43651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3419872" y="3717032"/>
            <a:ext cx="1800200" cy="1440160"/>
            <a:chOff x="3491880" y="4509120"/>
            <a:chExt cx="1800200" cy="1440160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3491880" y="5229200"/>
              <a:ext cx="18002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 flipV="1">
              <a:off x="4355976" y="4509120"/>
              <a:ext cx="36004" cy="144016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/>
            <p:nvPr/>
          </p:nvSpPr>
          <p:spPr>
            <a:xfrm>
              <a:off x="4860032" y="4653136"/>
              <a:ext cx="72008" cy="720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圆角矩形 20"/>
          <p:cNvSpPr/>
          <p:nvPr/>
        </p:nvSpPr>
        <p:spPr>
          <a:xfrm>
            <a:off x="539552" y="5589240"/>
            <a:ext cx="360040" cy="43204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3</a:t>
            </a:r>
            <a:endParaRPr lang="zh-CN" altLang="en-US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043608" y="5589241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负数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2987824" y="5805264"/>
            <a:ext cx="3168352" cy="0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572000" y="5661248"/>
            <a:ext cx="0" cy="144016"/>
          </a:xfrm>
          <a:prstGeom prst="line">
            <a:avLst/>
          </a:prstGeom>
          <a:ln w="444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851920" y="5661248"/>
            <a:ext cx="0" cy="144016"/>
          </a:xfrm>
          <a:prstGeom prst="line">
            <a:avLst/>
          </a:prstGeom>
          <a:ln w="444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292080" y="5661248"/>
            <a:ext cx="0" cy="144016"/>
          </a:xfrm>
          <a:prstGeom prst="line">
            <a:avLst/>
          </a:prstGeom>
          <a:ln w="444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427984" y="5301208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0</a:t>
            </a:r>
            <a:endParaRPr lang="zh-CN" altLang="en-US" sz="2000" dirty="0"/>
          </a:p>
        </p:txBody>
      </p:sp>
      <p:sp>
        <p:nvSpPr>
          <p:cNvPr id="41" name="TextBox 40"/>
          <p:cNvSpPr txBox="1"/>
          <p:nvPr/>
        </p:nvSpPr>
        <p:spPr>
          <a:xfrm>
            <a:off x="5148064" y="5301208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1</a:t>
            </a:r>
            <a:endParaRPr lang="zh-CN" altLang="en-US" sz="2000" dirty="0"/>
          </a:p>
        </p:txBody>
      </p:sp>
      <p:sp>
        <p:nvSpPr>
          <p:cNvPr id="42" name="TextBox 41"/>
          <p:cNvSpPr txBox="1"/>
          <p:nvPr/>
        </p:nvSpPr>
        <p:spPr>
          <a:xfrm>
            <a:off x="3635896" y="530120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-1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613024"/>
          <a:ext cx="7848872" cy="3400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170007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700076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当绿色旗帜被点击时，</a:t>
                      </a:r>
                      <a:endParaRPr lang="en-US" altLang="zh-CN" sz="2400" dirty="0" smtClean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运行它下面程序。</a:t>
                      </a:r>
                      <a:endParaRPr lang="zh-CN" altLang="en-US" sz="240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图片 8" descr="绿旗事件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628800"/>
            <a:ext cx="2572157" cy="1584176"/>
          </a:xfrm>
          <a:prstGeom prst="rect">
            <a:avLst/>
          </a:prstGeom>
        </p:spPr>
      </p:pic>
      <p:pic>
        <p:nvPicPr>
          <p:cNvPr id="11" name="图片 10" descr="绿旗示例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1844824"/>
            <a:ext cx="2376264" cy="220429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72000" y="4037002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当绿旗被点击时，角色移动</a:t>
            </a:r>
            <a:r>
              <a:rPr lang="en-US" altLang="zh-CN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endParaRPr lang="zh-CN" altLang="en-US" sz="20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图片 12" descr="截图2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3" y="5301208"/>
            <a:ext cx="7920877" cy="864096"/>
          </a:xfrm>
          <a:prstGeom prst="rect">
            <a:avLst/>
          </a:prstGeom>
        </p:spPr>
      </p:pic>
      <p:sp>
        <p:nvSpPr>
          <p:cNvPr id="15" name="椭圆形标注 14"/>
          <p:cNvSpPr/>
          <p:nvPr/>
        </p:nvSpPr>
        <p:spPr>
          <a:xfrm>
            <a:off x="7236296" y="1124744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83568" y="5517232"/>
            <a:ext cx="576064" cy="57606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 descr="截图2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1340768"/>
            <a:ext cx="1080120" cy="10984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757040"/>
          <a:ext cx="7848872" cy="419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209612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209612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等待指定时间后，</a:t>
                      </a:r>
                      <a:endParaRPr lang="en-US" altLang="zh-CN" sz="2400" b="0" dirty="0" smtClean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运行其后面的程序。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572000" y="5025370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当绿旗被点击时，停留一秒后移动</a:t>
            </a:r>
            <a:r>
              <a:rPr lang="en-US" altLang="zh-CN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步，等待</a:t>
            </a:r>
            <a:r>
              <a:rPr lang="en-US" altLang="zh-CN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秒后再移动</a:t>
            </a:r>
            <a:r>
              <a:rPr lang="en-US" altLang="zh-CN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endParaRPr lang="zh-CN" altLang="en-US" sz="20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052736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 descr="block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1002" y="2132856"/>
            <a:ext cx="3084974" cy="1584176"/>
          </a:xfrm>
          <a:prstGeom prst="rect">
            <a:avLst/>
          </a:prstGeom>
        </p:spPr>
      </p:pic>
      <p:pic>
        <p:nvPicPr>
          <p:cNvPr id="17" name="图片 16" descr="等待示例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4480" y="1749490"/>
            <a:ext cx="1663824" cy="3119670"/>
          </a:xfrm>
          <a:prstGeom prst="rect">
            <a:avLst/>
          </a:prstGeom>
        </p:spPr>
      </p:pic>
      <p:pic>
        <p:nvPicPr>
          <p:cNvPr id="11" name="图片 10" descr="截图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484783"/>
            <a:ext cx="1008112" cy="9550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556792"/>
          <a:ext cx="7848872" cy="3112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155606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55606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让角色面向指定的方向。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572000" y="3861048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当绿旗被点击时，让角色面向</a:t>
            </a:r>
            <a:r>
              <a:rPr lang="en-US" altLang="zh-CN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180</a:t>
            </a:r>
            <a:r>
              <a:rPr lang="zh-CN" altLang="en-US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度方向</a:t>
            </a:r>
            <a:endParaRPr lang="zh-CN" altLang="en-US" sz="20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052736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 descr="面向9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1628800"/>
            <a:ext cx="3096344" cy="1376153"/>
          </a:xfrm>
          <a:prstGeom prst="rect">
            <a:avLst/>
          </a:prstGeom>
        </p:spPr>
      </p:pic>
      <p:pic>
        <p:nvPicPr>
          <p:cNvPr id="11" name="图片 10" descr="面向方向示例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74813" y="1772816"/>
            <a:ext cx="2509555" cy="1944216"/>
          </a:xfrm>
          <a:prstGeom prst="rect">
            <a:avLst/>
          </a:prstGeom>
        </p:spPr>
      </p:pic>
      <p:pic>
        <p:nvPicPr>
          <p:cNvPr id="13" name="图片 12" descr="截图3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35696" y="4869160"/>
            <a:ext cx="1448789" cy="180236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491880" y="5102258"/>
            <a:ext cx="468052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角度值可以直接使用键盘输入，也可以使用鼠标拖动箭头设置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 descr="截图1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1124744"/>
            <a:ext cx="1008112" cy="1092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757040"/>
          <a:ext cx="7848872" cy="419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209612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20961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4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面向当前方向，</a:t>
                      </a:r>
                      <a:endParaRPr lang="en-US" altLang="zh-CN" sz="2400" b="0" dirty="0" smtClean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8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（默认</a:t>
                      </a:r>
                      <a:r>
                        <a:rPr lang="en-US" altLang="zh-CN" sz="18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90</a:t>
                      </a:r>
                      <a:r>
                        <a:rPr lang="zh-CN" altLang="en-US" sz="18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度方向）</a:t>
                      </a:r>
                      <a:endParaRPr lang="en-US" altLang="zh-CN" sz="2400" b="0" dirty="0" smtClean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移动指定步数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572000" y="5025370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当绿旗被点击时，角色面向</a:t>
            </a:r>
            <a:r>
              <a:rPr lang="en-US" altLang="zh-CN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-90</a:t>
            </a:r>
            <a:r>
              <a:rPr lang="zh-CN" altLang="en-US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度</a:t>
            </a:r>
            <a:r>
              <a:rPr lang="en-US" altLang="zh-CN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右边</a:t>
            </a:r>
            <a:r>
              <a:rPr lang="en-US" altLang="zh-CN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方向移动</a:t>
            </a:r>
            <a:r>
              <a:rPr lang="en-US" altLang="zh-CN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endParaRPr lang="zh-CN" altLang="en-US" sz="20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052736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 descr="移动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988840"/>
            <a:ext cx="3600400" cy="1800200"/>
          </a:xfrm>
          <a:prstGeom prst="rect">
            <a:avLst/>
          </a:prstGeom>
        </p:spPr>
      </p:pic>
      <p:pic>
        <p:nvPicPr>
          <p:cNvPr id="11" name="图片 10" descr="移动示例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1844824"/>
            <a:ext cx="2880320" cy="3041232"/>
          </a:xfrm>
          <a:prstGeom prst="rect">
            <a:avLst/>
          </a:prstGeom>
        </p:spPr>
      </p:pic>
      <p:pic>
        <p:nvPicPr>
          <p:cNvPr id="13" name="图片 12" descr="截图1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124744"/>
            <a:ext cx="1008112" cy="1092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757040"/>
          <a:ext cx="7848872" cy="419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209612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20961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4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将角色向左旋转指定度数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572000" y="4725144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当按下左移键时，</a:t>
            </a:r>
            <a:endParaRPr lang="en-US" altLang="zh-CN" sz="2000" dirty="0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角色向左（逆时针）旋转</a:t>
            </a:r>
            <a:r>
              <a:rPr lang="en-US" altLang="zh-CN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度</a:t>
            </a:r>
            <a:endParaRPr lang="zh-CN" altLang="en-US" sz="20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052736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图片 12" descr="右转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2204864"/>
            <a:ext cx="3312368" cy="1368152"/>
          </a:xfrm>
          <a:prstGeom prst="rect">
            <a:avLst/>
          </a:prstGeom>
        </p:spPr>
      </p:pic>
      <p:pic>
        <p:nvPicPr>
          <p:cNvPr id="14" name="图片 13" descr="左转示例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988840"/>
            <a:ext cx="3151499" cy="2376264"/>
          </a:xfrm>
          <a:prstGeom prst="rect">
            <a:avLst/>
          </a:prstGeom>
        </p:spPr>
      </p:pic>
      <p:pic>
        <p:nvPicPr>
          <p:cNvPr id="9" name="图片 8" descr="截图1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124744"/>
            <a:ext cx="1008112" cy="1092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</TotalTime>
  <Words>851</Words>
  <Application>Microsoft Office PowerPoint</Application>
  <PresentationFormat>全屏显示(4:3)</PresentationFormat>
  <Paragraphs>122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幻灯片 1</vt:lpstr>
      <vt:lpstr>幻灯片 2</vt:lpstr>
      <vt:lpstr>幻灯片 3</vt:lpstr>
      <vt:lpstr>幻灯片 4</vt:lpstr>
      <vt:lpstr>积木学习</vt:lpstr>
      <vt:lpstr>积木学习</vt:lpstr>
      <vt:lpstr>积木学习</vt:lpstr>
      <vt:lpstr>积木学习</vt:lpstr>
      <vt:lpstr>积木学习</vt:lpstr>
      <vt:lpstr>积木学习</vt:lpstr>
      <vt:lpstr>数学小课堂</vt:lpstr>
      <vt:lpstr>幻灯片 12</vt:lpstr>
      <vt:lpstr>数学小课堂</vt:lpstr>
      <vt:lpstr>幻灯片 14</vt:lpstr>
      <vt:lpstr>数学小课堂</vt:lpstr>
      <vt:lpstr>幻灯片 16</vt:lpstr>
      <vt:lpstr>幻灯片 17</vt:lpstr>
      <vt:lpstr>数学小课堂</vt:lpstr>
      <vt:lpstr>幻灯片 19</vt:lpstr>
      <vt:lpstr>幻灯片 20</vt:lpstr>
      <vt:lpstr>本节任务</vt:lpstr>
      <vt:lpstr>角色的删除</vt:lpstr>
      <vt:lpstr>角色的导入</vt:lpstr>
      <vt:lpstr>导入角色“Beetle”</vt:lpstr>
      <vt:lpstr>导入背景图</vt:lpstr>
      <vt:lpstr>调整角色的大小</vt:lpstr>
      <vt:lpstr>调整角色的位置</vt:lpstr>
      <vt:lpstr>编写程序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28</cp:revision>
  <dcterms:modified xsi:type="dcterms:W3CDTF">2019-10-05T09:13:29Z</dcterms:modified>
</cp:coreProperties>
</file>