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319" r:id="rId4"/>
    <p:sldId id="311" r:id="rId5"/>
    <p:sldId id="320" r:id="rId6"/>
    <p:sldId id="321" r:id="rId7"/>
    <p:sldId id="272" r:id="rId8"/>
    <p:sldId id="260" r:id="rId9"/>
    <p:sldId id="325" r:id="rId10"/>
    <p:sldId id="261" r:id="rId11"/>
    <p:sldId id="313" r:id="rId12"/>
    <p:sldId id="323" r:id="rId13"/>
    <p:sldId id="322" r:id="rId14"/>
    <p:sldId id="298" r:id="rId15"/>
    <p:sldId id="324" r:id="rId16"/>
    <p:sldId id="299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CF2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30" y="-4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2D119F-FAD1-49F5-9E6B-D10F2094A9A9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07FA8D-E08C-4C59-8571-D4A5ED74A6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8" name="TextBox 7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9" name="直接连接符 8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11" name="TextBox 10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rgbClr val="0070C0"/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8" name="直接连接符 7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6" name="TextBox 5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7" name="直接连接符 6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accent6">
                      <a:lumMod val="60000"/>
                      <a:lumOff val="40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179512" y="141480"/>
            <a:ext cx="2520280" cy="369332"/>
            <a:chOff x="179512" y="188640"/>
            <a:chExt cx="2520280" cy="492443"/>
          </a:xfrm>
        </p:grpSpPr>
        <p:sp>
          <p:nvSpPr>
            <p:cNvPr id="9" name="TextBox 8"/>
            <p:cNvSpPr txBox="1"/>
            <p:nvPr userDrawn="1"/>
          </p:nvSpPr>
          <p:spPr>
            <a:xfrm>
              <a:off x="179512" y="188640"/>
              <a:ext cx="2520280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>
                      <a:lumMod val="85000"/>
                    </a:schemeClr>
                  </a:solidFill>
                  <a:latin typeface="汉仪雅酷黑W" pitchFamily="18" charset="-122"/>
                  <a:ea typeface="汉仪雅酷黑W" pitchFamily="18" charset="-122"/>
                </a:rPr>
                <a:t>跟数学老师学</a:t>
              </a:r>
              <a:r>
                <a:rPr lang="en-US" altLang="zh-CN" dirty="0" smtClean="0">
                  <a:solidFill>
                    <a:srgbClr val="FFFF00"/>
                  </a:solidFill>
                  <a:latin typeface="汉仪雅酷黑W" pitchFamily="18" charset="-122"/>
                  <a:ea typeface="汉仪雅酷黑W" pitchFamily="18" charset="-122"/>
                </a:rPr>
                <a:t>Scratch</a:t>
              </a:r>
              <a:endParaRPr lang="zh-CN" altLang="en-US" dirty="0">
                <a:solidFill>
                  <a:srgbClr val="FFFF00"/>
                </a:solidFill>
                <a:latin typeface="汉仪雅酷黑W" pitchFamily="18" charset="-122"/>
                <a:ea typeface="汉仪雅酷黑W" pitchFamily="18" charset="-122"/>
              </a:endParaRPr>
            </a:p>
          </p:txBody>
        </p:sp>
        <p:cxnSp>
          <p:nvCxnSpPr>
            <p:cNvPr id="10" name="直接连接符 9"/>
            <p:cNvCxnSpPr/>
            <p:nvPr userDrawn="1"/>
          </p:nvCxnSpPr>
          <p:spPr>
            <a:xfrm>
              <a:off x="251520" y="548680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>
              <a:off x="251520" y="620688"/>
              <a:ext cx="2304256" cy="0"/>
            </a:xfrm>
            <a:prstGeom prst="line">
              <a:avLst/>
            </a:prstGeom>
            <a:ln w="12700">
              <a:solidFill>
                <a:schemeClr val="bg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截图00.png"/>
          <p:cNvPicPr>
            <a:picLocks noChangeAspect="1"/>
          </p:cNvPicPr>
          <p:nvPr/>
        </p:nvPicPr>
        <p:blipFill>
          <a:blip r:embed="rId2" cstate="print"/>
          <a:srcRect t="9274" b="580"/>
          <a:stretch>
            <a:fillRect/>
          </a:stretch>
        </p:blipFill>
        <p:spPr>
          <a:xfrm>
            <a:off x="755576" y="843559"/>
            <a:ext cx="7920880" cy="40041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1547664" y="1779662"/>
            <a:ext cx="4752528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4000" b="1" dirty="0" smtClean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画正方形</a:t>
            </a:r>
            <a:endParaRPr lang="zh-CN" altLang="zh-CN" sz="4000" b="1" dirty="0">
              <a:solidFill>
                <a:schemeClr val="bg1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18356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本节任务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60" y="429619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铅笔自动在舞台上画出一个正方形</a:t>
            </a:r>
            <a:endParaRPr lang="zh-CN" altLang="en-US" sz="24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截图1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31640" y="1147159"/>
            <a:ext cx="6480720" cy="31527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截图1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8" y="699542"/>
            <a:ext cx="3240360" cy="2290593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84666" t="66929" r="9684" b="5413"/>
          <a:stretch>
            <a:fillRect/>
          </a:stretch>
        </p:blipFill>
        <p:spPr bwMode="auto">
          <a:xfrm>
            <a:off x="971600" y="2142874"/>
            <a:ext cx="1152128" cy="29671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7308304" y="735546"/>
            <a:ext cx="1152128" cy="1998222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导入角色图片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259632" y="3759882"/>
            <a:ext cx="576064" cy="432048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275856" y="1815666"/>
            <a:ext cx="1512168" cy="1080120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2051720" y="2787774"/>
            <a:ext cx="1008112" cy="118813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3347864" y="1221600"/>
            <a:ext cx="2880320" cy="432048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截图1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77193" y="2859782"/>
            <a:ext cx="2187295" cy="21385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截图20.png"/>
          <p:cNvPicPr>
            <a:picLocks noChangeAspect="1"/>
          </p:cNvPicPr>
          <p:nvPr/>
        </p:nvPicPr>
        <p:blipFill>
          <a:blip r:embed="rId2" cstate="print"/>
          <a:srcRect t="13453" r="25347"/>
          <a:stretch>
            <a:fillRect/>
          </a:stretch>
        </p:blipFill>
        <p:spPr>
          <a:xfrm>
            <a:off x="5342674" y="1221600"/>
            <a:ext cx="3117759" cy="1702643"/>
          </a:xfrm>
          <a:prstGeom prst="rect">
            <a:avLst/>
          </a:prstGeom>
        </p:spPr>
      </p:pic>
      <p:pic>
        <p:nvPicPr>
          <p:cNvPr id="11" name="图片 10" descr="截图18.png"/>
          <p:cNvPicPr>
            <a:picLocks noChangeAspect="1"/>
          </p:cNvPicPr>
          <p:nvPr/>
        </p:nvPicPr>
        <p:blipFill>
          <a:blip r:embed="rId3" cstate="print"/>
          <a:srcRect r="23213" b="19859"/>
          <a:stretch>
            <a:fillRect/>
          </a:stretch>
        </p:blipFill>
        <p:spPr>
          <a:xfrm>
            <a:off x="251520" y="1761660"/>
            <a:ext cx="4253647" cy="2646294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07704" y="519522"/>
            <a:ext cx="5184576" cy="702078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设置图片中心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827584" y="1977684"/>
            <a:ext cx="576064" cy="324036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flipV="1">
            <a:off x="4283968" y="2139702"/>
            <a:ext cx="1368152" cy="54006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300192" y="2355726"/>
            <a:ext cx="936104" cy="37804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 descr="截图21.png"/>
          <p:cNvPicPr>
            <a:picLocks noChangeAspect="1"/>
          </p:cNvPicPr>
          <p:nvPr/>
        </p:nvPicPr>
        <p:blipFill>
          <a:blip r:embed="rId4" cstate="print"/>
          <a:srcRect b="9421"/>
          <a:stretch>
            <a:fillRect/>
          </a:stretch>
        </p:blipFill>
        <p:spPr>
          <a:xfrm>
            <a:off x="5334234" y="3165816"/>
            <a:ext cx="3126198" cy="174244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6084168" y="4515966"/>
            <a:ext cx="936104" cy="37804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箭头连接符 17"/>
          <p:cNvCxnSpPr/>
          <p:nvPr/>
        </p:nvCxnSpPr>
        <p:spPr>
          <a:xfrm flipH="1">
            <a:off x="7452320" y="2625756"/>
            <a:ext cx="216024" cy="918102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圆角矩形 12"/>
          <p:cNvSpPr/>
          <p:nvPr/>
        </p:nvSpPr>
        <p:spPr>
          <a:xfrm>
            <a:off x="323528" y="3723878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1</a:t>
            </a:r>
            <a:endParaRPr lang="zh-CN" altLang="en-US" sz="3200" b="1" dirty="0"/>
          </a:p>
        </p:txBody>
      </p:sp>
      <p:sp>
        <p:nvSpPr>
          <p:cNvPr id="16" name="圆角矩形 15"/>
          <p:cNvSpPr/>
          <p:nvPr/>
        </p:nvSpPr>
        <p:spPr>
          <a:xfrm>
            <a:off x="6444208" y="1275606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2</a:t>
            </a:r>
            <a:endParaRPr lang="zh-CN" altLang="en-US" sz="3200" b="1" dirty="0"/>
          </a:p>
        </p:txBody>
      </p:sp>
      <p:sp>
        <p:nvSpPr>
          <p:cNvPr id="17" name="圆角矩形 16"/>
          <p:cNvSpPr/>
          <p:nvPr/>
        </p:nvSpPr>
        <p:spPr>
          <a:xfrm>
            <a:off x="6300192" y="3291830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3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截图24.png"/>
          <p:cNvPicPr>
            <a:picLocks noChangeAspect="1"/>
          </p:cNvPicPr>
          <p:nvPr/>
        </p:nvPicPr>
        <p:blipFill>
          <a:blip r:embed="rId2" cstate="print"/>
          <a:srcRect l="14207" t="17635"/>
          <a:stretch>
            <a:fillRect/>
          </a:stretch>
        </p:blipFill>
        <p:spPr>
          <a:xfrm>
            <a:off x="2967292" y="3344620"/>
            <a:ext cx="3260892" cy="17654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图片 16" descr="截图23.png"/>
          <p:cNvPicPr>
            <a:picLocks noChangeAspect="1"/>
          </p:cNvPicPr>
          <p:nvPr/>
        </p:nvPicPr>
        <p:blipFill>
          <a:blip r:embed="rId3" cstate="print"/>
          <a:srcRect l="20950"/>
          <a:stretch>
            <a:fillRect/>
          </a:stretch>
        </p:blipFill>
        <p:spPr>
          <a:xfrm>
            <a:off x="5148013" y="1437624"/>
            <a:ext cx="3531796" cy="2257740"/>
          </a:xfrm>
          <a:prstGeom prst="rect">
            <a:avLst/>
          </a:prstGeom>
        </p:spPr>
      </p:pic>
      <p:pic>
        <p:nvPicPr>
          <p:cNvPr id="16" name="图片 15" descr="截图22.png"/>
          <p:cNvPicPr>
            <a:picLocks noChangeAspect="1"/>
          </p:cNvPicPr>
          <p:nvPr/>
        </p:nvPicPr>
        <p:blipFill>
          <a:blip r:embed="rId4" cstate="print"/>
          <a:srcRect r="15302"/>
          <a:stretch>
            <a:fillRect/>
          </a:stretch>
        </p:blipFill>
        <p:spPr>
          <a:xfrm>
            <a:off x="539552" y="1437624"/>
            <a:ext cx="3859442" cy="2214246"/>
          </a:xfrm>
          <a:prstGeom prst="rect">
            <a:avLst/>
          </a:prstGeom>
        </p:spPr>
      </p:pic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907704" y="519522"/>
            <a:ext cx="5184576" cy="702078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设置图片中心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7544" y="1419622"/>
            <a:ext cx="576064" cy="432048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211960" y="3867894"/>
            <a:ext cx="792088" cy="594066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3923928" y="2625756"/>
            <a:ext cx="1656184" cy="0"/>
          </a:xfrm>
          <a:prstGeom prst="straightConnector1">
            <a:avLst/>
          </a:prstGeom>
          <a:ln w="508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8"/>
          <p:cNvSpPr/>
          <p:nvPr/>
        </p:nvSpPr>
        <p:spPr>
          <a:xfrm>
            <a:off x="6084168" y="2409732"/>
            <a:ext cx="648072" cy="378042"/>
          </a:xfrm>
          <a:prstGeom prst="roundRect">
            <a:avLst/>
          </a:prstGeom>
          <a:noFill/>
          <a:ln w="444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1547664" y="1527634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4</a:t>
            </a:r>
            <a:endParaRPr lang="zh-CN" altLang="en-US" sz="3200" b="1" dirty="0"/>
          </a:p>
        </p:txBody>
      </p:sp>
      <p:sp>
        <p:nvSpPr>
          <p:cNvPr id="12" name="圆角矩形 11"/>
          <p:cNvSpPr/>
          <p:nvPr/>
        </p:nvSpPr>
        <p:spPr>
          <a:xfrm>
            <a:off x="5292080" y="1563638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5</a:t>
            </a:r>
            <a:endParaRPr lang="zh-CN" altLang="en-US" sz="32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115616" y="1383618"/>
            <a:ext cx="1008112" cy="264629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程序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b="1" dirty="0" smtClean="0">
                <a:solidFill>
                  <a:schemeClr val="bg1"/>
                </a:solidFill>
              </a:rPr>
              <a:t>01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7" name="图片 6" descr="截图1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03849" y="540060"/>
            <a:ext cx="3501643" cy="4461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043608" y="1383618"/>
            <a:ext cx="1008112" cy="264629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程序</a:t>
            </a:r>
            <a:r>
              <a:rPr lang="en-US" altLang="zh-CN" b="1" dirty="0" smtClean="0">
                <a:solidFill>
                  <a:schemeClr val="bg1"/>
                </a:solidFill>
              </a:rPr>
              <a:t/>
            </a:r>
            <a:br>
              <a:rPr lang="en-US" altLang="zh-CN" b="1" dirty="0" smtClean="0">
                <a:solidFill>
                  <a:schemeClr val="bg1"/>
                </a:solidFill>
              </a:rPr>
            </a:br>
            <a:r>
              <a:rPr lang="en-US" altLang="zh-CN" b="1" dirty="0" smtClean="0">
                <a:solidFill>
                  <a:schemeClr val="bg1"/>
                </a:solidFill>
              </a:rPr>
              <a:t>02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5" name="图片 4" descr="截图1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2682" y="440458"/>
            <a:ext cx="3599558" cy="45615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5656" y="1419622"/>
            <a:ext cx="864096" cy="3096344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编程思路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3563888" y="1275606"/>
            <a:ext cx="1872208" cy="486054"/>
          </a:xfrm>
          <a:prstGeom prst="flowChartAlternateProcess">
            <a:avLst/>
          </a:prstGeom>
          <a:noFill/>
          <a:ln w="5080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程序开始</a:t>
            </a:r>
            <a:endParaRPr lang="zh-CN" altLang="en-US" sz="2800" dirty="0">
              <a:latin typeface="汉仪中楷简" pitchFamily="2" charset="-122"/>
              <a:ea typeface="汉仪中楷简" pitchFamily="2" charset="-122"/>
            </a:endParaRPr>
          </a:p>
        </p:txBody>
      </p:sp>
      <p:cxnSp>
        <p:nvCxnSpPr>
          <p:cNvPr id="12" name="直接箭头连接符 11"/>
          <p:cNvCxnSpPr>
            <a:stCxn id="10" idx="2"/>
          </p:cNvCxnSpPr>
          <p:nvPr/>
        </p:nvCxnSpPr>
        <p:spPr>
          <a:xfrm>
            <a:off x="4499992" y="1761660"/>
            <a:ext cx="0" cy="432048"/>
          </a:xfrm>
          <a:prstGeom prst="straightConnector1">
            <a:avLst/>
          </a:prstGeom>
          <a:ln w="508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流程图: 过程 12"/>
          <p:cNvSpPr/>
          <p:nvPr/>
        </p:nvSpPr>
        <p:spPr>
          <a:xfrm>
            <a:off x="3707904" y="2247714"/>
            <a:ext cx="1584176" cy="378042"/>
          </a:xfrm>
          <a:prstGeom prst="flowChartProcess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落笔</a:t>
            </a:r>
            <a:endParaRPr lang="zh-CN" altLang="en-US" sz="2800" dirty="0">
              <a:latin typeface="汉仪中楷简" pitchFamily="2" charset="-122"/>
              <a:ea typeface="汉仪中楷简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4499992" y="2625756"/>
            <a:ext cx="0" cy="432048"/>
          </a:xfrm>
          <a:prstGeom prst="straightConnector1">
            <a:avLst/>
          </a:prstGeom>
          <a:ln w="508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流程图: 过程 14"/>
          <p:cNvSpPr/>
          <p:nvPr/>
        </p:nvSpPr>
        <p:spPr>
          <a:xfrm>
            <a:off x="3707904" y="3057804"/>
            <a:ext cx="1584176" cy="378042"/>
          </a:xfrm>
          <a:prstGeom prst="flowChartProcess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移动</a:t>
            </a:r>
            <a:endParaRPr lang="zh-CN" altLang="en-US" sz="2800" dirty="0">
              <a:latin typeface="汉仪中楷简" pitchFamily="2" charset="-122"/>
              <a:ea typeface="汉仪中楷简" pitchFamily="2" charset="-122"/>
            </a:endParaRPr>
          </a:p>
        </p:txBody>
      </p:sp>
      <p:sp>
        <p:nvSpPr>
          <p:cNvPr id="16" name="流程图: 过程 15"/>
          <p:cNvSpPr/>
          <p:nvPr/>
        </p:nvSpPr>
        <p:spPr>
          <a:xfrm>
            <a:off x="3635896" y="3867894"/>
            <a:ext cx="1728192" cy="378042"/>
          </a:xfrm>
          <a:prstGeom prst="flowChartProcess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右转</a:t>
            </a:r>
            <a:r>
              <a:rPr lang="en-US" altLang="zh-CN" sz="2800" dirty="0" smtClean="0">
                <a:latin typeface="汉仪中楷简" pitchFamily="2" charset="-122"/>
                <a:ea typeface="汉仪中楷简" pitchFamily="2" charset="-122"/>
              </a:rPr>
              <a:t>90</a:t>
            </a:r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度</a:t>
            </a:r>
            <a:endParaRPr lang="zh-CN" altLang="en-US" sz="2800" dirty="0">
              <a:latin typeface="汉仪中楷简" pitchFamily="2" charset="-122"/>
              <a:ea typeface="汉仪中楷简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4499992" y="3435846"/>
            <a:ext cx="0" cy="432048"/>
          </a:xfrm>
          <a:prstGeom prst="straightConnector1">
            <a:avLst/>
          </a:prstGeom>
          <a:ln w="508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4499992" y="4245936"/>
            <a:ext cx="0" cy="432048"/>
          </a:xfrm>
          <a:prstGeom prst="straightConnector1">
            <a:avLst/>
          </a:prstGeom>
          <a:ln w="508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流程图: 过程 18"/>
          <p:cNvSpPr/>
          <p:nvPr/>
        </p:nvSpPr>
        <p:spPr>
          <a:xfrm>
            <a:off x="3707904" y="4677984"/>
            <a:ext cx="1584176" cy="378042"/>
          </a:xfrm>
          <a:prstGeom prst="flowChartProcess">
            <a:avLst/>
          </a:prstGeom>
          <a:noFill/>
          <a:ln w="508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抬</a:t>
            </a:r>
            <a:r>
              <a:rPr lang="zh-CN" altLang="en-US" sz="2800" dirty="0" smtClean="0">
                <a:latin typeface="汉仪中楷简" pitchFamily="2" charset="-122"/>
                <a:ea typeface="汉仪中楷简" pitchFamily="2" charset="-122"/>
              </a:rPr>
              <a:t>笔</a:t>
            </a:r>
            <a:endParaRPr lang="zh-CN" altLang="en-US" sz="2800" dirty="0">
              <a:latin typeface="汉仪中楷简" pitchFamily="2" charset="-122"/>
              <a:ea typeface="汉仪中楷简" pitchFamily="2" charset="-122"/>
            </a:endParaRPr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4499992" y="2787774"/>
            <a:ext cx="1152128" cy="0"/>
          </a:xfrm>
          <a:prstGeom prst="straightConnector1">
            <a:avLst/>
          </a:prstGeom>
          <a:ln w="50800">
            <a:solidFill>
              <a:schemeClr val="bg1">
                <a:lumMod val="9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652120" y="2787774"/>
            <a:ext cx="0" cy="1620180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4499992" y="4407954"/>
            <a:ext cx="1152128" cy="0"/>
          </a:xfrm>
          <a:prstGeom prst="line">
            <a:avLst/>
          </a:prstGeom>
          <a:ln w="50800">
            <a:solidFill>
              <a:schemeClr val="bg1">
                <a:lumMod val="8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5724128" y="2715766"/>
            <a:ext cx="432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汉仪中楷简" pitchFamily="2" charset="-122"/>
                <a:ea typeface="汉仪中楷简" pitchFamily="2" charset="-122"/>
              </a:rPr>
              <a:t>重复</a:t>
            </a:r>
            <a:r>
              <a:rPr lang="en-US" altLang="zh-CN" sz="2400" dirty="0" smtClean="0">
                <a:solidFill>
                  <a:schemeClr val="bg1">
                    <a:lumMod val="85000"/>
                  </a:schemeClr>
                </a:solidFill>
                <a:latin typeface="汉仪中楷简" pitchFamily="2" charset="-122"/>
                <a:ea typeface="汉仪中楷简" pitchFamily="2" charset="-122"/>
              </a:rPr>
              <a:t>4</a:t>
            </a:r>
            <a:r>
              <a:rPr lang="zh-CN" altLang="en-US" sz="2400" dirty="0" smtClean="0">
                <a:solidFill>
                  <a:schemeClr val="bg1">
                    <a:lumMod val="85000"/>
                  </a:schemeClr>
                </a:solidFill>
                <a:latin typeface="汉仪中楷简" pitchFamily="2" charset="-122"/>
                <a:ea typeface="汉仪中楷简" pitchFamily="2" charset="-122"/>
              </a:rPr>
              <a:t>次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汉仪中楷简" pitchFamily="2" charset="-122"/>
              <a:ea typeface="汉仪中楷简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对角圆角矩形 5"/>
          <p:cNvSpPr/>
          <p:nvPr/>
        </p:nvSpPr>
        <p:spPr>
          <a:xfrm>
            <a:off x="251520" y="1491630"/>
            <a:ext cx="8568952" cy="3312368"/>
          </a:xfrm>
          <a:prstGeom prst="round2DiagRect">
            <a:avLst>
              <a:gd name="adj1" fmla="val 6387"/>
              <a:gd name="adj2" fmla="val 0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67544" y="1599642"/>
            <a:ext cx="8229600" cy="1242138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  <a:buNone/>
            </a:pPr>
            <a:endParaRPr lang="zh-CN" alt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buNone/>
            </a:pPr>
            <a:endParaRPr lang="zh-CN" altLang="en-US" sz="2400" dirty="0"/>
          </a:p>
        </p:txBody>
      </p:sp>
      <p:sp>
        <p:nvSpPr>
          <p:cNvPr id="13" name="燕尾形箭头 12"/>
          <p:cNvSpPr/>
          <p:nvPr/>
        </p:nvSpPr>
        <p:spPr>
          <a:xfrm>
            <a:off x="611560" y="735546"/>
            <a:ext cx="1944216" cy="702078"/>
          </a:xfrm>
          <a:prstGeom prst="notchedRightArrow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24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39552" y="1707654"/>
            <a:ext cx="360040" cy="3240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1</a:t>
            </a:r>
            <a:endParaRPr lang="zh-CN" altLang="en-US" sz="28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43608" y="1739448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学会使用以下积木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3327834"/>
            <a:ext cx="360040" cy="3240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2</a:t>
            </a:r>
            <a:endParaRPr lang="zh-CN" altLang="en-US" sz="2800" b="1" dirty="0"/>
          </a:p>
        </p:txBody>
      </p:sp>
      <p:pic>
        <p:nvPicPr>
          <p:cNvPr id="34" name="图片 33" descr="截图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2369598"/>
            <a:ext cx="1800199" cy="850225"/>
          </a:xfrm>
          <a:prstGeom prst="rect">
            <a:avLst/>
          </a:prstGeom>
        </p:spPr>
      </p:pic>
      <p:pic>
        <p:nvPicPr>
          <p:cNvPr id="35" name="图片 34" descr="截图0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55777" y="2305294"/>
            <a:ext cx="1656183" cy="914528"/>
          </a:xfrm>
          <a:prstGeom prst="rect">
            <a:avLst/>
          </a:prstGeom>
        </p:spPr>
      </p:pic>
      <p:pic>
        <p:nvPicPr>
          <p:cNvPr id="36" name="图片 35" descr="截图04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30736" y="2308446"/>
            <a:ext cx="1565400" cy="857370"/>
          </a:xfrm>
          <a:prstGeom prst="rect">
            <a:avLst/>
          </a:prstGeom>
        </p:spPr>
      </p:pic>
      <p:pic>
        <p:nvPicPr>
          <p:cNvPr id="37" name="图片 36" descr="截图0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2" y="1851670"/>
            <a:ext cx="2232246" cy="1314146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971600" y="332783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掌握添加扩展模块的方法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539552" y="3975906"/>
            <a:ext cx="360040" cy="324036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3</a:t>
            </a:r>
            <a:endParaRPr lang="zh-CN" altLang="en-US" sz="2800" b="1" dirty="0"/>
          </a:p>
        </p:txBody>
      </p:sp>
      <p:sp>
        <p:nvSpPr>
          <p:cNvPr id="40" name="TextBox 39"/>
          <p:cNvSpPr txBox="1"/>
          <p:nvPr/>
        </p:nvSpPr>
        <p:spPr>
          <a:xfrm>
            <a:off x="971600" y="3953694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了解正方形的特点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添加扩展模块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pic>
        <p:nvPicPr>
          <p:cNvPr id="17" name="图片 16" descr="截图0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761660"/>
            <a:ext cx="3960790" cy="2338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圆角矩形 17"/>
          <p:cNvSpPr/>
          <p:nvPr/>
        </p:nvSpPr>
        <p:spPr>
          <a:xfrm>
            <a:off x="251520" y="3705876"/>
            <a:ext cx="648072" cy="432048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 descr="截图0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40618" y="1113589"/>
            <a:ext cx="3767486" cy="2220125"/>
          </a:xfrm>
          <a:prstGeom prst="rect">
            <a:avLst/>
          </a:prstGeom>
        </p:spPr>
      </p:pic>
      <p:pic>
        <p:nvPicPr>
          <p:cNvPr id="20" name="图片 19" descr="截图0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24128" y="1113588"/>
            <a:ext cx="3096344" cy="3808204"/>
          </a:xfrm>
          <a:prstGeom prst="rect">
            <a:avLst/>
          </a:prstGeom>
        </p:spPr>
      </p:pic>
      <p:sp>
        <p:nvSpPr>
          <p:cNvPr id="25" name="圆角矩形 24"/>
          <p:cNvSpPr/>
          <p:nvPr/>
        </p:nvSpPr>
        <p:spPr>
          <a:xfrm>
            <a:off x="3419872" y="1329612"/>
            <a:ext cx="1728192" cy="810090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300192" y="1059582"/>
            <a:ext cx="2376264" cy="3834426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5724128" y="4083918"/>
            <a:ext cx="648072" cy="432048"/>
          </a:xfrm>
          <a:prstGeom prst="roundRect">
            <a:avLst/>
          </a:prstGeom>
          <a:noFill/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圆角矩形 27"/>
          <p:cNvSpPr/>
          <p:nvPr/>
        </p:nvSpPr>
        <p:spPr>
          <a:xfrm>
            <a:off x="323528" y="4299942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1</a:t>
            </a:r>
            <a:endParaRPr lang="zh-CN" altLang="en-US" sz="3200" b="1" dirty="0"/>
          </a:p>
        </p:txBody>
      </p:sp>
      <p:sp>
        <p:nvSpPr>
          <p:cNvPr id="29" name="圆角矩形 28"/>
          <p:cNvSpPr/>
          <p:nvPr/>
        </p:nvSpPr>
        <p:spPr>
          <a:xfrm>
            <a:off x="3851920" y="2355726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2</a:t>
            </a:r>
            <a:endParaRPr lang="zh-CN" altLang="en-US" sz="3200" b="1" dirty="0"/>
          </a:p>
        </p:txBody>
      </p:sp>
      <p:sp>
        <p:nvSpPr>
          <p:cNvPr id="30" name="圆角矩形 29"/>
          <p:cNvSpPr/>
          <p:nvPr/>
        </p:nvSpPr>
        <p:spPr>
          <a:xfrm>
            <a:off x="4860032" y="4245936"/>
            <a:ext cx="792088" cy="540060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 smtClean="0"/>
              <a:t>3</a:t>
            </a:r>
            <a:endParaRPr lang="zh-CN" alt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57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329612"/>
          <a:ext cx="8064896" cy="3510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379235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13115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将舞台上使用画笔画的图案全部擦除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34290" marB="3429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4008" y="3678000"/>
            <a:ext cx="381642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当绿旗被点击，擦除舞台上的全部图案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951570"/>
            <a:ext cx="1152128" cy="648072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05576"/>
            <a:ext cx="1008112" cy="9181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图片 16" descr="截图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1545636"/>
            <a:ext cx="2407125" cy="10261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图片 17" descr="截图1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36096" y="1653648"/>
            <a:ext cx="2448272" cy="2142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57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329612"/>
          <a:ext cx="8064896" cy="3510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379235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13115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将画笔“接触”舞台背景，准备画画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34290" marB="3429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644008" y="3831744"/>
            <a:ext cx="381642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当绿旗被点击，向右画一条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步长的线段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05576"/>
            <a:ext cx="936104" cy="799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图片 12" descr="截图1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1275606"/>
            <a:ext cx="2160240" cy="2682298"/>
          </a:xfrm>
          <a:prstGeom prst="rect">
            <a:avLst/>
          </a:prstGeom>
        </p:spPr>
      </p:pic>
      <p:pic>
        <p:nvPicPr>
          <p:cNvPr id="11" name="图片 10" descr="截图0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691680" y="1545636"/>
            <a:ext cx="2094983" cy="1026114"/>
          </a:xfrm>
          <a:prstGeom prst="rect">
            <a:avLst/>
          </a:prstGeom>
        </p:spPr>
      </p:pic>
      <p:sp>
        <p:nvSpPr>
          <p:cNvPr id="15" name="椭圆形标注 14"/>
          <p:cNvSpPr/>
          <p:nvPr/>
        </p:nvSpPr>
        <p:spPr>
          <a:xfrm>
            <a:off x="7092280" y="951570"/>
            <a:ext cx="1152128" cy="648072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57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329612"/>
          <a:ext cx="8064896" cy="3510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379235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131155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让画笔离开舞台背景，结束画画</a:t>
                      </a:r>
                      <a:endParaRPr lang="en-US" altLang="zh-CN" sz="2400" b="0" i="0" kern="1200" dirty="0" smtClean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T="34290" marB="3429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16016" y="3957017"/>
            <a:ext cx="381642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当绿旗被点击，向右画一条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步长的线段，然后结束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 descr="截图0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005576"/>
            <a:ext cx="936104" cy="799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椭圆形标注 14"/>
          <p:cNvSpPr/>
          <p:nvPr/>
        </p:nvSpPr>
        <p:spPr>
          <a:xfrm>
            <a:off x="7092280" y="951570"/>
            <a:ext cx="1152128" cy="648072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 descr="截图04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1545636"/>
            <a:ext cx="2132036" cy="1026114"/>
          </a:xfrm>
          <a:prstGeom prst="rect">
            <a:avLst/>
          </a:prstGeom>
        </p:spPr>
      </p:pic>
      <p:pic>
        <p:nvPicPr>
          <p:cNvPr id="17" name="图片 16" descr="截图1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92080" y="1347614"/>
            <a:ext cx="2076740" cy="2700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4350"/>
            <a:ext cx="8229600" cy="857250"/>
          </a:xfrm>
        </p:spPr>
        <p:txBody>
          <a:bodyPr/>
          <a:lstStyle/>
          <a:p>
            <a:r>
              <a:rPr lang="zh-CN" altLang="en-US" b="1" dirty="0" smtClean="0">
                <a:solidFill>
                  <a:schemeClr val="bg1"/>
                </a:solidFill>
              </a:rPr>
              <a:t>积木学习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2625756"/>
            <a:ext cx="4464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611560" y="1275606"/>
          <a:ext cx="8064896" cy="3564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32448"/>
                <a:gridCol w="4032448"/>
              </a:tblGrid>
              <a:tr h="1400454">
                <a:tc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zh-CN" altLang="en-US" sz="1400" dirty="0"/>
                    </a:p>
                  </a:txBody>
                  <a:tcPr marT="34290" marB="34290">
                    <a:solidFill>
                      <a:schemeClr val="bg1">
                        <a:alpha val="98000"/>
                      </a:schemeClr>
                    </a:solidFill>
                  </a:tcPr>
                </a:tc>
              </a:tr>
              <a:tr h="2163942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0" i="0" kern="1200" dirty="0" smtClean="0">
                          <a:solidFill>
                            <a:srgbClr val="FF0000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按指定次数重复执行嵌入其中的程序</a:t>
                      </a:r>
                      <a:endParaRPr lang="zh-CN" altLang="en-US" sz="2400" b="0" dirty="0">
                        <a:solidFill>
                          <a:srgbClr val="FF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T="34290" marB="3429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4716016" y="3678001"/>
            <a:ext cx="3816424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当绿旗被点击，重复执行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次：移动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步，等待</a:t>
            </a:r>
            <a:r>
              <a:rPr lang="en-US" altLang="zh-CN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</a:t>
            </a:r>
            <a:endParaRPr lang="zh-CN" altLang="en-US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>
            <a:off x="7092280" y="951570"/>
            <a:ext cx="1152128" cy="648072"/>
          </a:xfrm>
          <a:prstGeom prst="wedgeEllipseCallou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示例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 descr="截图1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059582"/>
            <a:ext cx="936104" cy="828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图片 13" descr="blocks0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1437624"/>
            <a:ext cx="1656184" cy="1188132"/>
          </a:xfrm>
          <a:prstGeom prst="rect">
            <a:avLst/>
          </a:prstGeom>
        </p:spPr>
      </p:pic>
      <p:pic>
        <p:nvPicPr>
          <p:cNvPr id="17" name="图片 16" descr="重复5次示例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1545636"/>
            <a:ext cx="2063426" cy="2250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73528"/>
            <a:ext cx="2746648" cy="533214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数学小课堂</a:t>
            </a:r>
            <a:endParaRPr lang="zh-CN" alt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339752" y="1276912"/>
            <a:ext cx="4320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正方形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43608" y="1977684"/>
            <a:ext cx="7344816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solidFill>
                  <a:schemeClr val="bg1">
                    <a:lumMod val="8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四条边都相等并且四个角都是直角的四边形，叫做正方形。</a:t>
            </a: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800" b="1" dirty="0" smtClean="0">
              <a:solidFill>
                <a:schemeClr val="bg1">
                  <a:lumMod val="8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 flipH="1">
            <a:off x="4355976" y="3021800"/>
            <a:ext cx="1656184" cy="1710190"/>
          </a:xfrm>
          <a:prstGeom prst="rect">
            <a:avLst/>
          </a:prstGeom>
          <a:noFill/>
          <a:ln w="603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47664" y="735547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在</a:t>
            </a:r>
            <a:r>
              <a:rPr lang="en-US" altLang="zh-CN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Scratch</a:t>
            </a:r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中的应用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75856" y="2211710"/>
            <a:ext cx="2232248" cy="1998222"/>
          </a:xfrm>
          <a:prstGeom prst="rect">
            <a:avLst/>
          </a:prstGeom>
          <a:noFill/>
          <a:ln w="6032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779912" y="1347614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移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步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3635896" y="1923678"/>
            <a:ext cx="1728192" cy="0"/>
          </a:xfrm>
          <a:prstGeom prst="straightConnector1">
            <a:avLst/>
          </a:prstGeom>
          <a:ln w="508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5436096" y="1923678"/>
            <a:ext cx="288032" cy="504056"/>
            <a:chOff x="5436096" y="1923678"/>
            <a:chExt cx="288032" cy="5040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436096" y="1923678"/>
              <a:ext cx="288032" cy="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5724128" y="1923678"/>
              <a:ext cx="0" cy="504056"/>
            </a:xfrm>
            <a:prstGeom prst="straightConnector1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6"/>
          <p:cNvSpPr txBox="1"/>
          <p:nvPr/>
        </p:nvSpPr>
        <p:spPr>
          <a:xfrm>
            <a:off x="5868144" y="1750045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右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度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 flipV="1">
            <a:off x="3059832" y="2283718"/>
            <a:ext cx="0" cy="1584176"/>
          </a:xfrm>
          <a:prstGeom prst="straightConnector1">
            <a:avLst/>
          </a:prstGeom>
          <a:ln w="508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H="1">
            <a:off x="3491880" y="4443958"/>
            <a:ext cx="1656184" cy="0"/>
          </a:xfrm>
          <a:prstGeom prst="straightConnector1">
            <a:avLst/>
          </a:prstGeom>
          <a:ln w="508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5724128" y="2499742"/>
            <a:ext cx="0" cy="1584176"/>
          </a:xfrm>
          <a:prstGeom prst="straightConnector1">
            <a:avLst/>
          </a:prstGeom>
          <a:ln w="50800">
            <a:solidFill>
              <a:schemeClr val="bg1">
                <a:lumMod val="8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 rot="5400000">
            <a:off x="5328084" y="4047914"/>
            <a:ext cx="288032" cy="504056"/>
            <a:chOff x="5436096" y="1923678"/>
            <a:chExt cx="288032" cy="50405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5436096" y="1923678"/>
              <a:ext cx="288032" cy="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箭头连接符 34"/>
            <p:cNvCxnSpPr/>
            <p:nvPr/>
          </p:nvCxnSpPr>
          <p:spPr>
            <a:xfrm>
              <a:off x="5724128" y="1923678"/>
              <a:ext cx="0" cy="504056"/>
            </a:xfrm>
            <a:prstGeom prst="straightConnector1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5868144" y="2427734"/>
            <a:ext cx="504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移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步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868144" y="422793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右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度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79912" y="4515966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移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步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rot="10800000">
            <a:off x="3059833" y="3939902"/>
            <a:ext cx="288032" cy="504056"/>
            <a:chOff x="5436096" y="1923678"/>
            <a:chExt cx="288032" cy="504056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5436096" y="1923678"/>
              <a:ext cx="288032" cy="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5724128" y="1923678"/>
              <a:ext cx="0" cy="504056"/>
            </a:xfrm>
            <a:prstGeom prst="straightConnector1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TextBox 47"/>
          <p:cNvSpPr txBox="1"/>
          <p:nvPr/>
        </p:nvSpPr>
        <p:spPr>
          <a:xfrm>
            <a:off x="1619672" y="422793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右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转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90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度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483768" y="2427734"/>
            <a:ext cx="504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移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动</a:t>
            </a:r>
            <a:r>
              <a:rPr lang="en-US" altLang="zh-CN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>
                    <a:lumMod val="85000"/>
                  </a:schemeClr>
                </a:solidFill>
                <a:latin typeface="黑体" pitchFamily="49" charset="-122"/>
                <a:ea typeface="黑体" pitchFamily="49" charset="-122"/>
              </a:rPr>
              <a:t>步</a:t>
            </a:r>
            <a:endParaRPr lang="zh-CN" altLang="en-US" sz="2400" b="1" dirty="0">
              <a:solidFill>
                <a:schemeClr val="bg1">
                  <a:lumMod val="8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 rot="16200000">
            <a:off x="3167844" y="1815666"/>
            <a:ext cx="288032" cy="504056"/>
            <a:chOff x="5436096" y="1923678"/>
            <a:chExt cx="288032" cy="504056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5436096" y="1923678"/>
              <a:ext cx="288032" cy="0"/>
            </a:xfrm>
            <a:prstGeom prst="line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箭头连接符 51"/>
            <p:cNvCxnSpPr/>
            <p:nvPr/>
          </p:nvCxnSpPr>
          <p:spPr>
            <a:xfrm>
              <a:off x="5724128" y="1923678"/>
              <a:ext cx="0" cy="504056"/>
            </a:xfrm>
            <a:prstGeom prst="straightConnector1">
              <a:avLst/>
            </a:prstGeom>
            <a:ln w="50800">
              <a:solidFill>
                <a:schemeClr val="bg1">
                  <a:lumMod val="8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529</TotalTime>
  <Words>353</Words>
  <Application>Microsoft Office PowerPoint</Application>
  <PresentationFormat>全屏显示(16:9)</PresentationFormat>
  <Paragraphs>58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添加扩展模块</vt:lpstr>
      <vt:lpstr>积木学习</vt:lpstr>
      <vt:lpstr>积木学习</vt:lpstr>
      <vt:lpstr>积木学习</vt:lpstr>
      <vt:lpstr>积木学习</vt:lpstr>
      <vt:lpstr>数学小课堂</vt:lpstr>
      <vt:lpstr>幻灯片 9</vt:lpstr>
      <vt:lpstr>本节任务</vt:lpstr>
      <vt:lpstr>导入角色图片</vt:lpstr>
      <vt:lpstr>设置图片中心</vt:lpstr>
      <vt:lpstr>设置图片中心</vt:lpstr>
      <vt:lpstr>程序 01</vt:lpstr>
      <vt:lpstr>程序 02</vt:lpstr>
      <vt:lpstr>编程思路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52</cp:revision>
  <dcterms:created xsi:type="dcterms:W3CDTF">2019-10-24T06:05:12Z</dcterms:created>
  <dcterms:modified xsi:type="dcterms:W3CDTF">2019-11-28T04:31:50Z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