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70" r:id="rId4"/>
    <p:sldMasterId id="2147483681" r:id="rId5"/>
    <p:sldMasterId id="2147483692" r:id="rId6"/>
    <p:sldMasterId id="2147483703" r:id="rId7"/>
    <p:sldMasterId id="2147483714" r:id="rId8"/>
    <p:sldMasterId id="2147483725" r:id="rId9"/>
  </p:sldMasterIdLst>
  <p:notesMasterIdLst>
    <p:notesMasterId r:id="rId29"/>
  </p:notesMasterIdLst>
  <p:sldIdLst>
    <p:sldId id="321" r:id="rId10"/>
    <p:sldId id="328" r:id="rId11"/>
    <p:sldId id="405" r:id="rId12"/>
    <p:sldId id="368" r:id="rId13"/>
    <p:sldId id="349" r:id="rId14"/>
    <p:sldId id="370" r:id="rId15"/>
    <p:sldId id="383" r:id="rId16"/>
    <p:sldId id="384" r:id="rId17"/>
    <p:sldId id="372" r:id="rId18"/>
    <p:sldId id="395" r:id="rId19"/>
    <p:sldId id="373" r:id="rId20"/>
    <p:sldId id="374" r:id="rId21"/>
    <p:sldId id="375" r:id="rId22"/>
    <p:sldId id="336" r:id="rId23"/>
    <p:sldId id="337" r:id="rId24"/>
    <p:sldId id="344" r:id="rId25"/>
    <p:sldId id="345" r:id="rId26"/>
    <p:sldId id="394" r:id="rId27"/>
    <p:sldId id="348" r:id="rId28"/>
  </p:sldIdLst>
  <p:sldSz cx="12192000" cy="6858000"/>
  <p:notesSz cx="7103745" cy="10234295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99FF"/>
    <a:srgbClr val="4998FF"/>
    <a:srgbClr val="101010"/>
    <a:srgbClr val="3A8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3" Type="http://schemas.openxmlformats.org/officeDocument/2006/relationships/tags" Target="tags/tag57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1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.xml"/><Relationship Id="rId8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1" Type="http://schemas.openxmlformats.org/officeDocument/2006/relationships/theme" Target="../theme/theme6.xml"/><Relationship Id="rId1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1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67.xml"/><Relationship Id="rId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64.xml"/><Relationship Id="rId3" Type="http://schemas.openxmlformats.org/officeDocument/2006/relationships/slideLayout" Target="../slideLayouts/slideLayout63.xml"/><Relationship Id="rId2" Type="http://schemas.openxmlformats.org/officeDocument/2006/relationships/slideLayout" Target="../slideLayouts/slideLayout62.xml"/><Relationship Id="rId11" Type="http://schemas.openxmlformats.org/officeDocument/2006/relationships/theme" Target="../theme/theme7.xml"/><Relationship Id="rId1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9.xml"/><Relationship Id="rId8" Type="http://schemas.openxmlformats.org/officeDocument/2006/relationships/slideLayout" Target="../slideLayouts/slideLayout78.xml"/><Relationship Id="rId7" Type="http://schemas.openxmlformats.org/officeDocument/2006/relationships/slideLayout" Target="../slideLayouts/slideLayout77.xml"/><Relationship Id="rId6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4.xml"/><Relationship Id="rId3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2.xml"/><Relationship Id="rId11" Type="http://schemas.openxmlformats.org/officeDocument/2006/relationships/theme" Target="../theme/theme8.xml"/><Relationship Id="rId1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tags" Target="../tags/tag35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9.png"/><Relationship Id="rId4" Type="http://schemas.openxmlformats.org/officeDocument/2006/relationships/tags" Target="../tags/tag36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20.jpeg"/><Relationship Id="rId4" Type="http://schemas.openxmlformats.org/officeDocument/2006/relationships/tags" Target="../tags/tag3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tags" Target="../tags/tag40.xml"/><Relationship Id="rId7" Type="http://schemas.openxmlformats.org/officeDocument/2006/relationships/image" Target="../media/image7.png"/><Relationship Id="rId6" Type="http://schemas.openxmlformats.org/officeDocument/2006/relationships/tags" Target="../tags/tag39.xml"/><Relationship Id="rId5" Type="http://schemas.openxmlformats.org/officeDocument/2006/relationships/image" Target="../media/image21.png"/><Relationship Id="rId4" Type="http://schemas.openxmlformats.org/officeDocument/2006/relationships/tags" Target="../tags/tag38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31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43.xml"/><Relationship Id="rId7" Type="http://schemas.openxmlformats.org/officeDocument/2006/relationships/image" Target="../media/image7.png"/><Relationship Id="rId6" Type="http://schemas.openxmlformats.org/officeDocument/2006/relationships/tags" Target="../tags/tag42.xml"/><Relationship Id="rId5" Type="http://schemas.openxmlformats.org/officeDocument/2006/relationships/image" Target="../media/image23.png"/><Relationship Id="rId4" Type="http://schemas.openxmlformats.org/officeDocument/2006/relationships/tags" Target="../tags/tag4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41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1.xml"/><Relationship Id="rId8" Type="http://schemas.openxmlformats.org/officeDocument/2006/relationships/image" Target="../media/image25.png"/><Relationship Id="rId7" Type="http://schemas.openxmlformats.org/officeDocument/2006/relationships/tags" Target="../tags/tag46.xml"/><Relationship Id="rId6" Type="http://schemas.openxmlformats.org/officeDocument/2006/relationships/image" Target="../media/image24.png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1.xml"/><Relationship Id="rId8" Type="http://schemas.openxmlformats.org/officeDocument/2006/relationships/image" Target="../media/image27.png"/><Relationship Id="rId7" Type="http://schemas.openxmlformats.org/officeDocument/2006/relationships/tags" Target="../tags/tag49.xml"/><Relationship Id="rId6" Type="http://schemas.openxmlformats.org/officeDocument/2006/relationships/image" Target="../media/image26.png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image" Target="../media/image28.png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image" Target="../media/image4.png"/><Relationship Id="rId13" Type="http://schemas.openxmlformats.org/officeDocument/2006/relationships/slideLayout" Target="../slideLayouts/slideLayout61.xml"/><Relationship Id="rId12" Type="http://schemas.openxmlformats.org/officeDocument/2006/relationships/image" Target="../media/image30.png"/><Relationship Id="rId11" Type="http://schemas.openxmlformats.org/officeDocument/2006/relationships/image" Target="../media/image29.png"/><Relationship Id="rId10" Type="http://schemas.openxmlformats.org/officeDocument/2006/relationships/tags" Target="../tags/tag56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1.xml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3" Type="http://schemas.openxmlformats.org/officeDocument/2006/relationships/slideLayout" Target="../slideLayouts/slideLayout21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image" Target="../media/image8.png"/><Relationship Id="rId7" Type="http://schemas.openxmlformats.org/officeDocument/2006/relationships/tags" Target="../tags/tag11.xml"/><Relationship Id="rId6" Type="http://schemas.openxmlformats.org/officeDocument/2006/relationships/image" Target="../media/image7.png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7" Type="http://schemas.openxmlformats.org/officeDocument/2006/relationships/slideLayout" Target="../slideLayouts/slideLayout11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image" Target="../media/image9.png"/><Relationship Id="rId10" Type="http://schemas.openxmlformats.org/officeDocument/2006/relationships/tags" Target="../tags/tag13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9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12.png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13.png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15.png"/><Relationship Id="rId7" Type="http://schemas.openxmlformats.org/officeDocument/2006/relationships/tags" Target="../tags/tag32.xml"/><Relationship Id="rId6" Type="http://schemas.openxmlformats.org/officeDocument/2006/relationships/image" Target="../media/image14.png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450840" y="5572125"/>
            <a:ext cx="6271895" cy="454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DFRobot</a:t>
            </a: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362575" y="3611245"/>
            <a:ext cx="6448425" cy="1906270"/>
          </a:xfrm>
        </p:spPr>
        <p:txBody>
          <a:bodyPr>
            <a:normAutofit fontScale="90000"/>
          </a:bodyPr>
          <a:p>
            <a:pPr algn="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新课标义教信息科技</a:t>
            </a:r>
            <a:b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教学课程案例</a:t>
            </a:r>
            <a:b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en-US" altLang="zh-CN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en-US" altLang="zh-CN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八年级</a:t>
            </a:r>
            <a:r>
              <a:rPr lang="en-US" altLang="zh-CN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校园气象站系统</a:t>
            </a:r>
            <a:r>
              <a:rPr lang="en-US" altLang="zh-CN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lang="en-US" altLang="zh-CN" sz="27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20" name="图片 19" descr="蘑菇云ppt-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21" name="图片 20" descr="蘑菇云ppt-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lang="zh-CN" altLang="en-US"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Microsoft YaHei Bold" panose="020B0702040204020203" charset="-122"/>
                <a:sym typeface="+mn-ea"/>
              </a:rPr>
              <a:t>演示视频</a:t>
            </a:r>
            <a:endParaRPr lang="zh-CN" altLang="en-US" sz="22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9" name="副标题 6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640820" y="6306820"/>
            <a:ext cx="51816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>
                <a:solidFill>
                  <a:schemeClr val="lt1"/>
                </a:solidFill>
                <a:latin typeface="Microsoft YaHei Semibold" panose="020B0702040204020203" charset="-122"/>
                <a:ea typeface="Microsoft YaHei Semibold" panose="020B0702040204020203" charset="-122"/>
                <a:cs typeface="Microsoft YaHei Bold" panose="020B0702040204020203" charset="-122"/>
              </a:rPr>
              <a:t>01</a:t>
            </a:r>
            <a:endParaRPr lang="en-US" altLang="zh-CN" sz="1800" b="1">
              <a:solidFill>
                <a:schemeClr val="lt1"/>
              </a:solidFill>
              <a:latin typeface="Microsoft YaHei Semibold" panose="020B0702040204020203" charset="-122"/>
              <a:ea typeface="Microsoft YaHei Semibold" panose="020B0702040204020203" charset="-122"/>
              <a:cs typeface="Microsoft YaHei Bold" panose="020B0702040204020203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75" y="0"/>
            <a:ext cx="12185650" cy="6858000"/>
          </a:xfrm>
          <a:prstGeom prst="rect">
            <a:avLst/>
          </a:prstGeom>
        </p:spPr>
      </p:pic>
      <p:pic>
        <p:nvPicPr>
          <p:cNvPr id="5" name="图片 4" descr="image-removebg-preview (3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6995" y="2813685"/>
            <a:ext cx="2301875" cy="20935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4" name="组合 33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35" name="图片 34" descr="蘑菇云ppt-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36" name="图片 35" descr="蘑菇云ppt-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硬件</a:t>
            </a:r>
            <a:r>
              <a:rPr lang="zh-CN"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简介</a:t>
            </a:r>
            <a:endParaRPr lang="zh-CN" altLang="en-US" sz="22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4" name="副标题 6"/>
          <p:cNvSpPr>
            <a:spLocks noGrp="1"/>
          </p:cNvSpPr>
          <p:nvPr/>
        </p:nvSpPr>
        <p:spPr>
          <a:xfrm>
            <a:off x="411480" y="1401445"/>
            <a:ext cx="3545205" cy="38398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在校园气象站系统中，使用主控器结合传感器、执行器和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转换线，实现项目功能。</a:t>
            </a:r>
            <a:endPara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主控器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为行空板。</a:t>
            </a:r>
            <a:endPara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传感器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包括云雀气象仪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执行器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包括舵机。</a:t>
            </a:r>
            <a:endPara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转换线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包括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PH2.0转杜邦公头数字量连接线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各硬件功能介绍如右表。</a:t>
            </a:r>
            <a:endPara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56685" y="1499235"/>
            <a:ext cx="7872730" cy="31127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20" name="图片 19" descr="蘑菇云ppt-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21" name="图片 20" descr="蘑菇云ppt-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lang="zh-CN" altLang="en-US"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硬件</a:t>
            </a:r>
            <a:r>
              <a:rPr lang="en-US" altLang="zh-CN"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接线原理</a:t>
            </a:r>
            <a:endParaRPr lang="en-US" altLang="zh-CN" sz="22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9" name="副标题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640820" y="6306820"/>
            <a:ext cx="51816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>
                <a:solidFill>
                  <a:schemeClr val="lt1"/>
                </a:solidFill>
                <a:latin typeface="Microsoft YaHei Semibold" panose="020B0702040204020203" charset="-122"/>
                <a:ea typeface="Microsoft YaHei Semibold" panose="020B0702040204020203" charset="-122"/>
                <a:cs typeface="Microsoft YaHei Bold" panose="020B0702040204020203" charset="-122"/>
              </a:rPr>
              <a:t>01</a:t>
            </a:r>
            <a:endParaRPr lang="en-US" altLang="zh-CN" sz="1800" b="1">
              <a:solidFill>
                <a:schemeClr val="lt1"/>
              </a:solidFill>
              <a:latin typeface="Microsoft YaHei Semibold" panose="020B0702040204020203" charset="-122"/>
              <a:ea typeface="Microsoft YaHei Semibold" panose="020B0702040204020203" charset="-122"/>
              <a:cs typeface="Microsoft YaHei Bold" panose="020B0702040204020203" charset="-122"/>
            </a:endParaRPr>
          </a:p>
        </p:txBody>
      </p:sp>
      <p:sp>
        <p:nvSpPr>
          <p:cNvPr id="14" name="副标题 6"/>
          <p:cNvSpPr>
            <a:spLocks noGrp="1"/>
          </p:cNvSpPr>
          <p:nvPr/>
        </p:nvSpPr>
        <p:spPr>
          <a:xfrm>
            <a:off x="411480" y="1401445"/>
            <a:ext cx="11229975" cy="598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校园气象站系统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的硬件接线原理图如下。</a:t>
            </a:r>
            <a:endPara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副标题 6"/>
          <p:cNvSpPr>
            <a:spLocks noGrp="1"/>
          </p:cNvSpPr>
          <p:nvPr/>
        </p:nvSpPr>
        <p:spPr>
          <a:xfrm>
            <a:off x="4423093" y="5828665"/>
            <a:ext cx="3345815" cy="456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“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校园气象站系统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”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接线原理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图</a:t>
            </a:r>
            <a:endParaRPr lang="zh-CN" sz="1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crosoft YaHei Semibold" panose="020B0702040204020203" charset="-122"/>
            </a:endParaRPr>
          </a:p>
        </p:txBody>
      </p:sp>
      <p:pic>
        <p:nvPicPr>
          <p:cNvPr id="2" name="图片 1" descr="校园气象站系统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2090" y="2106295"/>
            <a:ext cx="7569200" cy="33013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20" name="图片 19" descr="蘑菇云ppt-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21" name="图片 20" descr="蘑菇云ppt-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lang="zh-CN" altLang="en-US"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硬件</a:t>
            </a:r>
            <a:r>
              <a:rPr lang="en-US" altLang="zh-CN"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接线</a:t>
            </a:r>
            <a:r>
              <a:rPr lang="zh-CN" altLang="en-US"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实物</a:t>
            </a:r>
            <a:endParaRPr lang="zh-CN" altLang="en-US" sz="22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9" name="副标题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640820" y="6306820"/>
            <a:ext cx="51816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>
                <a:solidFill>
                  <a:schemeClr val="lt1"/>
                </a:solidFill>
                <a:latin typeface="Microsoft YaHei Semibold" panose="020B0702040204020203" charset="-122"/>
                <a:ea typeface="Microsoft YaHei Semibold" panose="020B0702040204020203" charset="-122"/>
                <a:cs typeface="Microsoft YaHei Bold" panose="020B0702040204020203" charset="-122"/>
              </a:rPr>
              <a:t>01</a:t>
            </a:r>
            <a:endParaRPr lang="en-US" altLang="zh-CN" sz="1800" b="1">
              <a:solidFill>
                <a:schemeClr val="lt1"/>
              </a:solidFill>
              <a:latin typeface="Microsoft YaHei Semibold" panose="020B0702040204020203" charset="-122"/>
              <a:ea typeface="Microsoft YaHei Semibold" panose="020B0702040204020203" charset="-122"/>
              <a:cs typeface="Microsoft YaHei Bold" panose="020B0702040204020203" charset="-122"/>
            </a:endParaRPr>
          </a:p>
        </p:txBody>
      </p:sp>
      <p:sp>
        <p:nvSpPr>
          <p:cNvPr id="14" name="副标题 6"/>
          <p:cNvSpPr>
            <a:spLocks noGrp="1"/>
          </p:cNvSpPr>
          <p:nvPr/>
        </p:nvSpPr>
        <p:spPr>
          <a:xfrm>
            <a:off x="411480" y="1390015"/>
            <a:ext cx="11229975" cy="598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校园气象站系统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的硬件接线实物图如下。</a:t>
            </a:r>
            <a:endPara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副标题 6"/>
          <p:cNvSpPr>
            <a:spLocks noGrp="1"/>
          </p:cNvSpPr>
          <p:nvPr/>
        </p:nvSpPr>
        <p:spPr>
          <a:xfrm>
            <a:off x="4422458" y="5828665"/>
            <a:ext cx="3345815" cy="456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“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校园气象站系统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”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接线实物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图</a:t>
            </a:r>
            <a:endParaRPr lang="zh-CN" sz="1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crosoft YaHei Semibold" panose="020B0702040204020203" charset="-122"/>
            </a:endParaRPr>
          </a:p>
        </p:txBody>
      </p:sp>
      <p:pic>
        <p:nvPicPr>
          <p:cNvPr id="3" name="图片 2" descr="实物图"/>
          <p:cNvPicPr>
            <a:picLocks noChangeAspect="1"/>
          </p:cNvPicPr>
          <p:nvPr/>
        </p:nvPicPr>
        <p:blipFill>
          <a:blip r:embed="rId5"/>
          <a:srcRect t="10108" b="13007"/>
          <a:stretch>
            <a:fillRect/>
          </a:stretch>
        </p:blipFill>
        <p:spPr>
          <a:xfrm>
            <a:off x="3498215" y="2302510"/>
            <a:ext cx="5387340" cy="31064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20" name="图片 19" descr="蘑菇云ppt-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21" name="图片 20" descr="蘑菇云ppt-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流程图</a:t>
            </a:r>
            <a:endParaRPr lang="zh-CN" altLang="en-US" sz="22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9" name="副标题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640820" y="6306820"/>
            <a:ext cx="51816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>
                <a:solidFill>
                  <a:schemeClr val="lt1"/>
                </a:solidFill>
                <a:latin typeface="Microsoft YaHei Semibold" panose="020B0702040204020203" charset="-122"/>
                <a:ea typeface="Microsoft YaHei Semibold" panose="020B0702040204020203" charset="-122"/>
                <a:cs typeface="Microsoft YaHei Bold" panose="020B0702040204020203" charset="-122"/>
              </a:rPr>
              <a:t>01</a:t>
            </a:r>
            <a:endParaRPr lang="en-US" altLang="zh-CN" sz="1800" b="1">
              <a:solidFill>
                <a:schemeClr val="lt1"/>
              </a:solidFill>
              <a:latin typeface="Microsoft YaHei Semibold" panose="020B0702040204020203" charset="-122"/>
              <a:ea typeface="Microsoft YaHei Semibold" panose="020B0702040204020203" charset="-122"/>
              <a:cs typeface="Microsoft YaHei Bold" panose="020B0702040204020203" charset="-122"/>
            </a:endParaRPr>
          </a:p>
        </p:txBody>
      </p:sp>
      <p:sp>
        <p:nvSpPr>
          <p:cNvPr id="14" name="副标题 6"/>
          <p:cNvSpPr>
            <a:spLocks noGrp="1"/>
          </p:cNvSpPr>
          <p:nvPr/>
        </p:nvSpPr>
        <p:spPr>
          <a:xfrm>
            <a:off x="761365" y="1401445"/>
            <a:ext cx="4453255" cy="991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“校园气象站系统”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中，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智能终端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行空板的界面如下图，功能流程图如右。</a:t>
            </a:r>
            <a:endParaRPr lang="zh-CN" alt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副标题 6"/>
          <p:cNvSpPr>
            <a:spLocks noGrp="1"/>
          </p:cNvSpPr>
          <p:nvPr/>
        </p:nvSpPr>
        <p:spPr>
          <a:xfrm>
            <a:off x="6409373" y="5838190"/>
            <a:ext cx="4017010" cy="456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智能终端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行空板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流程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图</a:t>
            </a:r>
            <a:endParaRPr lang="zh-CN" sz="1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crosoft YaHei Semibold" panose="020B07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rcRect b="532"/>
          <a:stretch>
            <a:fillRect/>
          </a:stretch>
        </p:blipFill>
        <p:spPr>
          <a:xfrm>
            <a:off x="5612765" y="292735"/>
            <a:ext cx="5610225" cy="5343525"/>
          </a:xfrm>
          <a:prstGeom prst="rect">
            <a:avLst/>
          </a:prstGeom>
        </p:spPr>
      </p:pic>
      <p:sp>
        <p:nvSpPr>
          <p:cNvPr id="4" name="副标题 6"/>
          <p:cNvSpPr>
            <a:spLocks noGrp="1"/>
          </p:cNvSpPr>
          <p:nvPr/>
        </p:nvSpPr>
        <p:spPr>
          <a:xfrm>
            <a:off x="978853" y="5838190"/>
            <a:ext cx="4017010" cy="456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智能终端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行空板界面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图</a:t>
            </a:r>
            <a:endParaRPr lang="zh-CN" sz="1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crosoft YaHei Semibold" panose="020B0702040204020203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41500" y="2423795"/>
            <a:ext cx="2283460" cy="3351530"/>
            <a:chOff x="5764" y="1574"/>
            <a:chExt cx="3596" cy="5278"/>
          </a:xfrm>
        </p:grpSpPr>
        <p:pic>
          <p:nvPicPr>
            <p:cNvPr id="8" name="图片 -214748232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5764" y="1574"/>
              <a:ext cx="3596" cy="527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6190" y="2200"/>
              <a:ext cx="2760" cy="371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20" name="图片 19" descr="蘑菇云ppt-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21" name="图片 20" descr="蘑菇云ppt-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流程图</a:t>
            </a:r>
            <a:endParaRPr lang="zh-CN" altLang="en-US" sz="22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9" name="副标题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640820" y="6306820"/>
            <a:ext cx="51816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>
                <a:solidFill>
                  <a:schemeClr val="lt1"/>
                </a:solidFill>
                <a:latin typeface="Microsoft YaHei Semibold" panose="020B0702040204020203" charset="-122"/>
                <a:ea typeface="Microsoft YaHei Semibold" panose="020B0702040204020203" charset="-122"/>
                <a:cs typeface="Microsoft YaHei Bold" panose="020B0702040204020203" charset="-122"/>
              </a:rPr>
              <a:t>01</a:t>
            </a:r>
            <a:endParaRPr lang="en-US" altLang="zh-CN" sz="1800" b="1">
              <a:solidFill>
                <a:schemeClr val="lt1"/>
              </a:solidFill>
              <a:latin typeface="Microsoft YaHei Semibold" panose="020B0702040204020203" charset="-122"/>
              <a:ea typeface="Microsoft YaHei Semibold" panose="020B0702040204020203" charset="-122"/>
              <a:cs typeface="Microsoft YaHei Bold" panose="020B0702040204020203" charset="-122"/>
            </a:endParaRPr>
          </a:p>
        </p:txBody>
      </p:sp>
      <p:sp>
        <p:nvSpPr>
          <p:cNvPr id="16" name="副标题 6"/>
          <p:cNvSpPr>
            <a:spLocks noGrp="1"/>
          </p:cNvSpPr>
          <p:nvPr/>
        </p:nvSpPr>
        <p:spPr>
          <a:xfrm>
            <a:off x="5561013" y="5838190"/>
            <a:ext cx="4017010" cy="456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服务器端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/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移动终端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行空板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流程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图</a:t>
            </a:r>
            <a:endParaRPr lang="zh-CN" sz="1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crosoft YaHei Semibold" panose="020B0702040204020203" charset="-122"/>
            </a:endParaRPr>
          </a:p>
        </p:txBody>
      </p:sp>
      <p:sp>
        <p:nvSpPr>
          <p:cNvPr id="2" name="副标题 6"/>
          <p:cNvSpPr>
            <a:spLocks noGrp="1"/>
          </p:cNvSpPr>
          <p:nvPr/>
        </p:nvSpPr>
        <p:spPr>
          <a:xfrm>
            <a:off x="411480" y="1401445"/>
            <a:ext cx="11228705" cy="649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“校园气象站系统”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中，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服务器端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/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移动终端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行空板的界面如下左图，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功能流程图如下右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 l="1231" r="1842" b="1765"/>
          <a:stretch>
            <a:fillRect/>
          </a:stretch>
        </p:blipFill>
        <p:spPr>
          <a:xfrm>
            <a:off x="3844925" y="2503805"/>
            <a:ext cx="7450455" cy="3181350"/>
          </a:xfrm>
          <a:prstGeom prst="rect">
            <a:avLst/>
          </a:prstGeom>
        </p:spPr>
      </p:pic>
      <p:sp>
        <p:nvSpPr>
          <p:cNvPr id="5" name="副标题 6"/>
          <p:cNvSpPr>
            <a:spLocks noGrp="1"/>
          </p:cNvSpPr>
          <p:nvPr/>
        </p:nvSpPr>
        <p:spPr>
          <a:xfrm>
            <a:off x="247333" y="5850255"/>
            <a:ext cx="4017010" cy="456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服务器端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/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移动终端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行空板界面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图</a:t>
            </a:r>
            <a:endParaRPr lang="zh-CN" sz="1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crosoft YaHei Semibold" panose="020B0702040204020203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34745" y="2434590"/>
            <a:ext cx="2283460" cy="3352165"/>
            <a:chOff x="1561" y="1574"/>
            <a:chExt cx="3596" cy="5279"/>
          </a:xfrm>
        </p:grpSpPr>
        <p:pic>
          <p:nvPicPr>
            <p:cNvPr id="12" name="图片 -214748232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561" y="1574"/>
              <a:ext cx="3596" cy="527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987" y="2200"/>
              <a:ext cx="2782" cy="373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20" name="图片 19" descr="蘑菇云ppt-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21" name="图片 20" descr="蘑菇云ppt-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lang="zh-CN"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重点程序截图</a:t>
            </a:r>
            <a:endParaRPr lang="zh-CN" sz="22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9" name="副标题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640820" y="6306820"/>
            <a:ext cx="51816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>
                <a:solidFill>
                  <a:schemeClr val="lt1"/>
                </a:solidFill>
                <a:latin typeface="Microsoft YaHei Semibold" panose="020B0702040204020203" charset="-122"/>
                <a:ea typeface="Microsoft YaHei Semibold" panose="020B0702040204020203" charset="-122"/>
                <a:cs typeface="Microsoft YaHei Bold" panose="020B0702040204020203" charset="-122"/>
              </a:rPr>
              <a:t>01</a:t>
            </a:r>
            <a:endParaRPr lang="en-US" altLang="zh-CN" sz="1800" b="1">
              <a:solidFill>
                <a:schemeClr val="lt1"/>
              </a:solidFill>
              <a:latin typeface="Microsoft YaHei Semibold" panose="020B0702040204020203" charset="-122"/>
              <a:ea typeface="Microsoft YaHei Semibold" panose="020B0702040204020203" charset="-122"/>
              <a:cs typeface="Microsoft YaHei Bold" panose="020B0702040204020203" charset="-122"/>
            </a:endParaRPr>
          </a:p>
        </p:txBody>
      </p:sp>
      <p:sp>
        <p:nvSpPr>
          <p:cNvPr id="14" name="副标题 6"/>
          <p:cNvSpPr>
            <a:spLocks noGrp="1"/>
          </p:cNvSpPr>
          <p:nvPr/>
        </p:nvSpPr>
        <p:spPr>
          <a:xfrm>
            <a:off x="411480" y="1401445"/>
            <a:ext cx="11013440" cy="6083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“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智能终端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”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行空板重点程序截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图。</a:t>
            </a:r>
            <a:endParaRPr 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crosoft YaHei Semibold" panose="020B0702040204020203" charset="-122"/>
            </a:endParaRPr>
          </a:p>
          <a:p>
            <a:pPr algn="l">
              <a:lnSpc>
                <a:spcPct val="130000"/>
              </a:lnSpc>
            </a:pPr>
            <a:endPara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副标题 6"/>
          <p:cNvSpPr>
            <a:spLocks noGrp="1"/>
          </p:cNvSpPr>
          <p:nvPr/>
        </p:nvSpPr>
        <p:spPr>
          <a:xfrm>
            <a:off x="1990090" y="6119495"/>
            <a:ext cx="3932555" cy="456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“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发送大风预警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”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程序</a:t>
            </a:r>
            <a:endParaRPr lang="zh-CN" sz="1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crosoft YaHei Semibold" panose="020B0702040204020203" charset="-122"/>
            </a:endParaRPr>
          </a:p>
        </p:txBody>
      </p:sp>
      <p:sp>
        <p:nvSpPr>
          <p:cNvPr id="8" name="副标题 6"/>
          <p:cNvSpPr>
            <a:spLocks noGrp="1"/>
          </p:cNvSpPr>
          <p:nvPr/>
        </p:nvSpPr>
        <p:spPr>
          <a:xfrm>
            <a:off x="6805930" y="6119495"/>
            <a:ext cx="3250565" cy="456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“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控制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门窗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”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程序</a:t>
            </a:r>
            <a:endParaRPr lang="zh-CN" sz="1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crosoft YaHei Semibold" panose="020B0702040204020203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438275" y="2009775"/>
            <a:ext cx="5036820" cy="41586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550660" y="419100"/>
            <a:ext cx="4062730" cy="58039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20" name="图片 19" descr="蘑菇云ppt-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21" name="图片 20" descr="蘑菇云ppt-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lang="zh-CN"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重点程序截图</a:t>
            </a:r>
            <a:endParaRPr lang="zh-CN" sz="22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9" name="副标题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640820" y="6306820"/>
            <a:ext cx="51816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>
                <a:solidFill>
                  <a:schemeClr val="lt1"/>
                </a:solidFill>
                <a:latin typeface="Microsoft YaHei Semibold" panose="020B0702040204020203" charset="-122"/>
                <a:ea typeface="Microsoft YaHei Semibold" panose="020B0702040204020203" charset="-122"/>
                <a:cs typeface="Microsoft YaHei Bold" panose="020B0702040204020203" charset="-122"/>
              </a:rPr>
              <a:t>01</a:t>
            </a:r>
            <a:endParaRPr lang="en-US" altLang="zh-CN" sz="1800" b="1">
              <a:solidFill>
                <a:schemeClr val="lt1"/>
              </a:solidFill>
              <a:latin typeface="Microsoft YaHei Semibold" panose="020B0702040204020203" charset="-122"/>
              <a:ea typeface="Microsoft YaHei Semibold" panose="020B0702040204020203" charset="-122"/>
              <a:cs typeface="Microsoft YaHei Bold" panose="020B0702040204020203" charset="-122"/>
            </a:endParaRPr>
          </a:p>
        </p:txBody>
      </p:sp>
      <p:sp>
        <p:nvSpPr>
          <p:cNvPr id="14" name="副标题 6"/>
          <p:cNvSpPr>
            <a:spLocks noGrp="1"/>
          </p:cNvSpPr>
          <p:nvPr/>
        </p:nvSpPr>
        <p:spPr>
          <a:xfrm>
            <a:off x="411480" y="1401445"/>
            <a:ext cx="11013440" cy="5930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“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服务器端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/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移动终端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”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行空板重点程序截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图。</a:t>
            </a:r>
            <a:endParaRPr 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crosoft YaHei Semibold" panose="020B0702040204020203" charset="-122"/>
            </a:endParaRPr>
          </a:p>
          <a:p>
            <a:pPr algn="l">
              <a:lnSpc>
                <a:spcPct val="130000"/>
              </a:lnSpc>
            </a:pPr>
            <a:endPara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副标题 6"/>
          <p:cNvSpPr>
            <a:spLocks noGrp="1"/>
          </p:cNvSpPr>
          <p:nvPr/>
        </p:nvSpPr>
        <p:spPr>
          <a:xfrm>
            <a:off x="1644650" y="5389880"/>
            <a:ext cx="3534410" cy="456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“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远程控制门窗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”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程序</a:t>
            </a:r>
            <a:endParaRPr lang="zh-CN" sz="1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crosoft YaHei Semibold" panose="020B0702040204020203" charset="-122"/>
            </a:endParaRPr>
          </a:p>
        </p:txBody>
      </p:sp>
      <p:sp>
        <p:nvSpPr>
          <p:cNvPr id="2" name="副标题 6"/>
          <p:cNvSpPr>
            <a:spLocks noGrp="1"/>
          </p:cNvSpPr>
          <p:nvPr/>
        </p:nvSpPr>
        <p:spPr>
          <a:xfrm>
            <a:off x="7103110" y="5389880"/>
            <a:ext cx="3575685" cy="456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“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收到大风预警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”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程序</a:t>
            </a:r>
            <a:endParaRPr lang="zh-CN" sz="1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crosoft YaHei Semibold" panose="020B07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796415" y="2044065"/>
            <a:ext cx="3549650" cy="3295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103110" y="2319655"/>
            <a:ext cx="3727450" cy="30099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20" name="图片 19" descr="蘑菇云ppt-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21" name="图片 20" descr="蘑菇云ppt-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lang="zh-CN" altLang="en-US"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外观结构设计</a:t>
            </a:r>
            <a:endParaRPr lang="zh-CN" altLang="en-US" sz="22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9" name="副标题 6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640820" y="6306820"/>
            <a:ext cx="51816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>
                <a:solidFill>
                  <a:schemeClr val="lt1"/>
                </a:solidFill>
                <a:latin typeface="Microsoft YaHei Semibold" panose="020B0702040204020203" charset="-122"/>
                <a:ea typeface="Microsoft YaHei Semibold" panose="020B0702040204020203" charset="-122"/>
                <a:cs typeface="Microsoft YaHei Bold" panose="020B0702040204020203" charset="-122"/>
              </a:rPr>
              <a:t>01</a:t>
            </a:r>
            <a:endParaRPr lang="en-US" altLang="zh-CN" sz="1800" b="1">
              <a:solidFill>
                <a:schemeClr val="lt1"/>
              </a:solidFill>
              <a:latin typeface="Microsoft YaHei Semibold" panose="020B0702040204020203" charset="-122"/>
              <a:ea typeface="Microsoft YaHei Semibold" panose="020B0702040204020203" charset="-122"/>
              <a:cs typeface="Microsoft YaHei Bold" panose="020B0702040204020203" charset="-122"/>
            </a:endParaRPr>
          </a:p>
        </p:txBody>
      </p:sp>
      <p:sp>
        <p:nvSpPr>
          <p:cNvPr id="14" name="副标题 6"/>
          <p:cNvSpPr>
            <a:spLocks noGrp="1"/>
          </p:cNvSpPr>
          <p:nvPr/>
        </p:nvSpPr>
        <p:spPr>
          <a:xfrm>
            <a:off x="411480" y="1401445"/>
            <a:ext cx="11013440" cy="4389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“校园气象站系统”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中，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为了便于课堂教学和项目展示，可利用激光激光切割技术为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校园气象站系统设计外观结构。</a:t>
            </a:r>
            <a:endPara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示例结构设计如下左图，安装完成图如下右图。整体结构模拟校园场景，左侧为气象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仪器和行空板屏幕，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右侧为校园教室，其中教室窗户通过舵机控制开合。</a:t>
            </a:r>
            <a:endPara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副标题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73480" y="5494655"/>
            <a:ext cx="3345815" cy="456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“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校园气象站系统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”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结构设计图</a:t>
            </a:r>
            <a:endParaRPr lang="zh-CN" altLang="en-US" sz="1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crosoft YaHei Semibold" panose="020B0702040204020203" charset="-122"/>
            </a:endParaRPr>
          </a:p>
        </p:txBody>
      </p:sp>
      <p:sp>
        <p:nvSpPr>
          <p:cNvPr id="8" name="副标题 6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6653530" y="5494655"/>
            <a:ext cx="3345815" cy="456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“</a:t>
            </a:r>
            <a:r>
              <a: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校园气象站系统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”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rPr>
              <a:t>安装完成图</a:t>
            </a:r>
            <a:endParaRPr lang="zh-CN" altLang="en-US" sz="1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crosoft YaHei Semibold" panose="020B0702040204020203" charset="-122"/>
            </a:endParaRPr>
          </a:p>
        </p:txBody>
      </p:sp>
      <p:pic>
        <p:nvPicPr>
          <p:cNvPr id="11" name="图片 10" descr="结构图（单白-1920-1080✔）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r="20332"/>
          <a:stretch>
            <a:fillRect/>
          </a:stretch>
        </p:blipFill>
        <p:spPr>
          <a:xfrm>
            <a:off x="4775835" y="3081655"/>
            <a:ext cx="3284855" cy="232029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4775835" y="3081655"/>
            <a:ext cx="68326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latin typeface="微软雅黑" panose="020B0503020204020204" charset="-122"/>
                <a:ea typeface="微软雅黑" panose="020B0503020204020204" charset="-122"/>
              </a:rPr>
              <a:t>正面</a:t>
            </a:r>
            <a:endParaRPr lang="zh-CN" altLang="en-US" sz="1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8173720" y="3081655"/>
            <a:ext cx="68326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latin typeface="微软雅黑" panose="020B0503020204020204" charset="-122"/>
                <a:ea typeface="微软雅黑" panose="020B0503020204020204" charset="-122"/>
              </a:rPr>
              <a:t>背面</a:t>
            </a:r>
            <a:endParaRPr lang="zh-CN" altLang="en-US" sz="1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16330" y="2969895"/>
            <a:ext cx="3609975" cy="2545080"/>
          </a:xfrm>
          <a:prstGeom prst="rect">
            <a:avLst/>
          </a:prstGeom>
        </p:spPr>
      </p:pic>
      <p:pic>
        <p:nvPicPr>
          <p:cNvPr id="4" name="图片 3" descr="IMG_5909-removebg-preview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73720" y="3081655"/>
            <a:ext cx="3090545" cy="232029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副标题 10"/>
          <p:cNvSpPr>
            <a:spLocks noGrp="1"/>
          </p:cNvSpPr>
          <p:nvPr>
            <p:ph type="subTitle" idx="1"/>
          </p:nvPr>
        </p:nvSpPr>
        <p:spPr>
          <a:xfrm>
            <a:off x="553720" y="2746375"/>
            <a:ext cx="5148580" cy="747395"/>
          </a:xfrm>
        </p:spPr>
        <p:txBody>
          <a:bodyPr>
            <a:noAutofit/>
          </a:bodyPr>
          <a:p>
            <a:pPr algn="ctr"/>
            <a:r>
              <a:rPr lang="en-US" altLang="zh-CN" sz="4800" b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Microsoft YaHei Bold" panose="020B0702040204020203" charset="-122"/>
              </a:rPr>
              <a:t>THANKS</a:t>
            </a:r>
            <a:endParaRPr lang="en-US" altLang="zh-CN" sz="48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20" name="图片 19" descr="蘑菇云ppt-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21" name="图片 20" descr="蘑菇云ppt-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项目</a:t>
            </a:r>
            <a:r>
              <a:rPr lang="zh-CN"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来源</a:t>
            </a:r>
            <a:endParaRPr lang="zh-CN" sz="22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4" name="副标题 6"/>
          <p:cNvSpPr>
            <a:spLocks noGrp="1"/>
          </p:cNvSpPr>
          <p:nvPr/>
        </p:nvSpPr>
        <p:spPr>
          <a:xfrm>
            <a:off x="411480" y="1401445"/>
            <a:ext cx="10989310" cy="1466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为满足新课标中</a:t>
            </a:r>
            <a:r>
              <a:rPr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八年级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物联网实践与探索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内容要求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结合新课标中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跨学科主题“在线数字气象站”，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设计了项目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校园气象站系统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”。</a:t>
            </a:r>
            <a:endParaRPr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  <a:endParaRPr lang="en-US" alt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副标题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640820" y="6306820"/>
            <a:ext cx="51816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>
                <a:solidFill>
                  <a:schemeClr val="lt1"/>
                </a:solidFill>
                <a:latin typeface="Microsoft YaHei Semibold" panose="020B0702040204020203" charset="-122"/>
                <a:ea typeface="Microsoft YaHei Semibold" panose="020B0702040204020203" charset="-122"/>
                <a:cs typeface="Microsoft YaHei Bold" panose="020B0702040204020203" charset="-122"/>
              </a:rPr>
              <a:t>01</a:t>
            </a:r>
            <a:endParaRPr lang="en-US" altLang="zh-CN" sz="1800" b="1">
              <a:solidFill>
                <a:schemeClr val="lt1"/>
              </a:solidFill>
              <a:latin typeface="Microsoft YaHei Semibold" panose="020B0702040204020203" charset="-122"/>
              <a:ea typeface="Microsoft YaHei Semibold" panose="020B0702040204020203" charset="-122"/>
              <a:cs typeface="Microsoft YaHei Bold" panose="020B0702040204020203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37845" y="2301875"/>
            <a:ext cx="11354211" cy="3908425"/>
            <a:chOff x="1426" y="4456"/>
            <a:chExt cx="17881" cy="6155"/>
          </a:xfrm>
        </p:grpSpPr>
        <p:grpSp>
          <p:nvGrpSpPr>
            <p:cNvPr id="11" name="组合 10"/>
            <p:cNvGrpSpPr/>
            <p:nvPr/>
          </p:nvGrpSpPr>
          <p:grpSpPr>
            <a:xfrm>
              <a:off x="1426" y="4456"/>
              <a:ext cx="7768" cy="6155"/>
              <a:chOff x="10860" y="3449"/>
              <a:chExt cx="7768" cy="6155"/>
            </a:xfrm>
          </p:grpSpPr>
          <p:pic>
            <p:nvPicPr>
              <p:cNvPr id="8" name="图片 7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/>
              <a:stretch>
                <a:fillRect/>
              </a:stretch>
            </p:blipFill>
            <p:spPr>
              <a:xfrm>
                <a:off x="10860" y="3449"/>
                <a:ext cx="7768" cy="6155"/>
              </a:xfrm>
              <a:prstGeom prst="rect">
                <a:avLst/>
              </a:prstGeom>
              <a:ln>
                <a:solidFill>
                  <a:schemeClr val="accent3"/>
                </a:solidFill>
              </a:ln>
            </p:spPr>
          </p:pic>
          <p:sp>
            <p:nvSpPr>
              <p:cNvPr id="2" name="圆角矩形 1"/>
              <p:cNvSpPr/>
              <p:nvPr>
                <p:custDataLst>
                  <p:tags r:id="rId7"/>
                </p:custDataLst>
              </p:nvPr>
            </p:nvSpPr>
            <p:spPr>
              <a:xfrm>
                <a:off x="12225" y="4437"/>
                <a:ext cx="2313" cy="448"/>
              </a:xfrm>
              <a:prstGeom prst="roundRect">
                <a:avLst/>
              </a:prstGeom>
              <a:noFill/>
              <a:ln>
                <a:solidFill>
                  <a:schemeClr val="accent2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" name="圆角矩形 9"/>
              <p:cNvSpPr/>
              <p:nvPr>
                <p:custDataLst>
                  <p:tags r:id="rId8"/>
                </p:custDataLst>
              </p:nvPr>
            </p:nvSpPr>
            <p:spPr>
              <a:xfrm>
                <a:off x="16064" y="4548"/>
                <a:ext cx="1806" cy="240"/>
              </a:xfrm>
              <a:prstGeom prst="roundRect">
                <a:avLst/>
              </a:prstGeom>
              <a:noFill/>
              <a:ln>
                <a:solidFill>
                  <a:schemeClr val="accent2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9740" y="4697"/>
              <a:ext cx="9567" cy="5173"/>
              <a:chOff x="9189" y="4424"/>
              <a:chExt cx="9567" cy="5173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9189" y="4528"/>
                <a:ext cx="9567" cy="4819"/>
                <a:chOff x="5625" y="1785"/>
                <a:chExt cx="8280" cy="4171"/>
              </a:xfrm>
            </p:grpSpPr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9"/>
                <a:srcRect b="72642"/>
                <a:stretch>
                  <a:fillRect/>
                </a:stretch>
              </p:blipFill>
              <p:spPr>
                <a:xfrm>
                  <a:off x="5625" y="1785"/>
                  <a:ext cx="8280" cy="1978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9"/>
                <a:srcRect t="69336"/>
                <a:stretch>
                  <a:fillRect/>
                </a:stretch>
              </p:blipFill>
              <p:spPr>
                <a:xfrm>
                  <a:off x="5625" y="3739"/>
                  <a:ext cx="8280" cy="2217"/>
                </a:xfrm>
                <a:prstGeom prst="rect">
                  <a:avLst/>
                </a:prstGeom>
                <a:ln>
                  <a:noFill/>
                </a:ln>
              </p:spPr>
            </p:pic>
          </p:grpSp>
          <p:sp>
            <p:nvSpPr>
              <p:cNvPr id="12" name="圆角矩形 11"/>
              <p:cNvSpPr/>
              <p:nvPr>
                <p:custDataLst>
                  <p:tags r:id="rId10"/>
                </p:custDataLst>
              </p:nvPr>
            </p:nvSpPr>
            <p:spPr>
              <a:xfrm>
                <a:off x="9576" y="4424"/>
                <a:ext cx="8969" cy="5173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cxnSp>
          <p:nvCxnSpPr>
            <p:cNvPr id="15" name="直接箭头连接符 14"/>
            <p:cNvCxnSpPr/>
            <p:nvPr>
              <p:custDataLst>
                <p:tags r:id="rId11"/>
              </p:custDataLst>
            </p:nvPr>
          </p:nvCxnSpPr>
          <p:spPr>
            <a:xfrm flipV="1">
              <a:off x="5104" y="5660"/>
              <a:ext cx="1526" cy="8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arrow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>
              <p:custDataLst>
                <p:tags r:id="rId12"/>
              </p:custDataLst>
            </p:nvPr>
          </p:nvCxnSpPr>
          <p:spPr>
            <a:xfrm>
              <a:off x="8436" y="5675"/>
              <a:ext cx="1651" cy="0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20" name="图片 19" descr="蘑菇云ppt-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21" name="图片 20" descr="蘑菇云ppt-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项目简介</a:t>
            </a:r>
            <a:endParaRPr lang="zh-CN" altLang="en-US" sz="22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4" name="副标题 6"/>
          <p:cNvSpPr>
            <a:spLocks noGrp="1"/>
          </p:cNvSpPr>
          <p:nvPr/>
        </p:nvSpPr>
        <p:spPr>
          <a:xfrm>
            <a:off x="411480" y="1397635"/>
            <a:ext cx="11229340" cy="498284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校园气象站系统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项目中，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学生将使用云雀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气象仪，获取多种气象数据；通过将数据同步到物联网云平台中，长期追踪数据；通过数据分析，得出气温与降水量的一般性变化规律；通过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搭建具有反馈控制的“大风天远程关闭校园门窗装置”，实现设备的控制与反馈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项目中的主控器为两块行空板，一块行空板为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智能终端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，连接传感器、执行器，作用是放在校园中，采集气象数据；一块行空板为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服务器端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移动</a:t>
            </a:r>
            <a:r>
              <a:rPr 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终端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，作用是放在学校中控室，远程读取气象数据和控制教室设备。</a:t>
            </a:r>
            <a:endParaRPr 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" name="副标题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640820" y="6306820"/>
            <a:ext cx="51816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>
                <a:solidFill>
                  <a:schemeClr val="lt1"/>
                </a:solidFill>
                <a:latin typeface="Microsoft YaHei Semibold" panose="020B0702040204020203" charset="-122"/>
                <a:ea typeface="Microsoft YaHei Semibold" panose="020B0702040204020203" charset="-122"/>
                <a:cs typeface="Microsoft YaHei Bold" panose="020B0702040204020203" charset="-122"/>
              </a:rPr>
              <a:t>01</a:t>
            </a:r>
            <a:endParaRPr lang="en-US" altLang="zh-CN" sz="1800" b="1">
              <a:solidFill>
                <a:schemeClr val="lt1"/>
              </a:solidFill>
              <a:latin typeface="Microsoft YaHei Semibold" panose="020B0702040204020203" charset="-122"/>
              <a:ea typeface="Microsoft YaHei Semibold" panose="020B0702040204020203" charset="-122"/>
              <a:cs typeface="Microsoft YaHei Bold" panose="020B0702040204020203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529830" y="3967480"/>
            <a:ext cx="1675130" cy="2423160"/>
            <a:chOff x="2188" y="2494"/>
            <a:chExt cx="2342" cy="3438"/>
          </a:xfrm>
        </p:grpSpPr>
        <p:pic>
          <p:nvPicPr>
            <p:cNvPr id="4" name="图片 -214748232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188" y="2494"/>
              <a:ext cx="2342" cy="34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2462" y="2879"/>
              <a:ext cx="1814" cy="2433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7444271" y="4527896"/>
            <a:ext cx="3257384" cy="2243367"/>
            <a:chOff x="12482" y="4434"/>
            <a:chExt cx="6114" cy="4210"/>
          </a:xfrm>
        </p:grpSpPr>
        <p:sp>
          <p:nvSpPr>
            <p:cNvPr id="36" name="线形标注 1(带强调线) 35"/>
            <p:cNvSpPr/>
            <p:nvPr>
              <p:custDataLst>
                <p:tags r:id="rId9"/>
              </p:custDataLst>
            </p:nvPr>
          </p:nvSpPr>
          <p:spPr>
            <a:xfrm>
              <a:off x="16212" y="4434"/>
              <a:ext cx="2384" cy="842"/>
            </a:xfrm>
            <a:prstGeom prst="accentCallout1">
              <a:avLst>
                <a:gd name="adj1" fmla="val 65558"/>
                <a:gd name="adj2" fmla="val -8347"/>
                <a:gd name="adj3" fmla="val 10332"/>
                <a:gd name="adj4" fmla="val -49622"/>
              </a:avLst>
            </a:prstGeom>
            <a:solidFill>
              <a:schemeClr val="accent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接收并显示数据</a:t>
              </a:r>
              <a:endParaRPr lang="zh-CN" altLang="en-US" sz="1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线形标注 1(带强调线) 36"/>
            <p:cNvSpPr/>
            <p:nvPr>
              <p:custDataLst>
                <p:tags r:id="rId10"/>
              </p:custDataLst>
            </p:nvPr>
          </p:nvSpPr>
          <p:spPr>
            <a:xfrm>
              <a:off x="16212" y="6695"/>
              <a:ext cx="2384" cy="842"/>
            </a:xfrm>
            <a:prstGeom prst="accentCallout1">
              <a:avLst>
                <a:gd name="adj1" fmla="val 65558"/>
                <a:gd name="adj2" fmla="val -8347"/>
                <a:gd name="adj3" fmla="val 18764"/>
                <a:gd name="adj4" fmla="val -50335"/>
              </a:avLst>
            </a:prstGeom>
            <a:solidFill>
              <a:schemeClr val="accent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远程控制开关窗</a:t>
              </a:r>
              <a:endParaRPr lang="zh-CN" altLang="en-US" sz="1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副标题 6"/>
            <p:cNvSpPr>
              <a:spLocks noGrp="1"/>
            </p:cNvSpPr>
            <p:nvPr/>
          </p:nvSpPr>
          <p:spPr>
            <a:xfrm>
              <a:off x="12482" y="7925"/>
              <a:ext cx="5808" cy="71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4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Semibold" panose="020B0702040204020203" charset="-122"/>
                </a:rPr>
                <a:t>“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Semibold" panose="020B0702040204020203" charset="-122"/>
                  <a:sym typeface="+mn-ea"/>
                </a:rPr>
                <a:t>服务器端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Semibold" panose="020B0702040204020203" charset="-122"/>
                  <a:sym typeface="+mn-ea"/>
                </a:rPr>
                <a:t>/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Semibold" panose="020B0702040204020203" charset="-122"/>
                </a:rPr>
                <a:t>移动终端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Semibold" panose="020B0702040204020203" charset="-122"/>
                </a:rPr>
                <a:t>”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Semibold" panose="020B0702040204020203" charset="-122"/>
                </a:rPr>
                <a:t>行空板</a:t>
              </a:r>
              <a:endPara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61695" y="3304540"/>
            <a:ext cx="5608955" cy="3449320"/>
            <a:chOff x="648" y="5400"/>
            <a:chExt cx="8833" cy="5432"/>
          </a:xfrm>
        </p:grpSpPr>
        <p:pic>
          <p:nvPicPr>
            <p:cNvPr id="9" name="图片 8" descr="结构图（白色背景）"/>
            <p:cNvPicPr>
              <a:picLocks noChangeAspect="1"/>
            </p:cNvPicPr>
            <p:nvPr/>
          </p:nvPicPr>
          <p:blipFill>
            <a:blip r:embed="rId11"/>
            <a:srcRect r="35192"/>
            <a:stretch>
              <a:fillRect/>
            </a:stretch>
          </p:blipFill>
          <p:spPr>
            <a:xfrm>
              <a:off x="648" y="5532"/>
              <a:ext cx="6068" cy="5268"/>
            </a:xfrm>
            <a:prstGeom prst="rect">
              <a:avLst/>
            </a:prstGeom>
          </p:spPr>
        </p:pic>
        <p:sp>
          <p:nvSpPr>
            <p:cNvPr id="32" name="副标题 6"/>
            <p:cNvSpPr>
              <a:spLocks noGrp="1"/>
            </p:cNvSpPr>
            <p:nvPr/>
          </p:nvSpPr>
          <p:spPr>
            <a:xfrm>
              <a:off x="1765" y="10212"/>
              <a:ext cx="5688" cy="6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4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Semibold" panose="020B0702040204020203" charset="-122"/>
                </a:rPr>
                <a:t>“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Semibold" panose="020B0702040204020203" charset="-122"/>
                </a:rPr>
                <a:t>智能终端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Semibold" panose="020B0702040204020203" charset="-122"/>
                </a:rPr>
                <a:t>”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Semibold" panose="020B0702040204020203" charset="-122"/>
                </a:rPr>
                <a:t>行空板</a:t>
              </a:r>
              <a:endParaRPr lang="zh-CN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</a:endParaRPr>
            </a:p>
          </p:txBody>
        </p:sp>
        <p:sp>
          <p:nvSpPr>
            <p:cNvPr id="6" name="线形标注 1(带强调线) 5"/>
            <p:cNvSpPr/>
            <p:nvPr>
              <p:custDataLst>
                <p:tags r:id="rId12"/>
              </p:custDataLst>
            </p:nvPr>
          </p:nvSpPr>
          <p:spPr>
            <a:xfrm flipH="1">
              <a:off x="889" y="9486"/>
              <a:ext cx="2056" cy="726"/>
            </a:xfrm>
            <a:prstGeom prst="accentCallout1">
              <a:avLst>
                <a:gd name="adj1" fmla="val 71971"/>
                <a:gd name="adj2" fmla="val -6837"/>
                <a:gd name="adj3" fmla="val -30578"/>
                <a:gd name="adj4" fmla="val -43774"/>
              </a:avLst>
            </a:prstGeom>
            <a:solidFill>
              <a:schemeClr val="accent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显示数据</a:t>
              </a:r>
              <a:endParaRPr lang="zh-CN" altLang="en-US" sz="1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线形标注 1(带强调线) 29"/>
            <p:cNvSpPr/>
            <p:nvPr>
              <p:custDataLst>
                <p:tags r:id="rId13"/>
              </p:custDataLst>
            </p:nvPr>
          </p:nvSpPr>
          <p:spPr>
            <a:xfrm>
              <a:off x="7425" y="7438"/>
              <a:ext cx="2056" cy="726"/>
            </a:xfrm>
            <a:prstGeom prst="accentCallout1">
              <a:avLst>
                <a:gd name="adj1" fmla="val 65558"/>
                <a:gd name="adj2" fmla="val -8347"/>
                <a:gd name="adj3" fmla="val 200137"/>
                <a:gd name="adj4" fmla="val -101215"/>
              </a:avLst>
            </a:prstGeom>
            <a:solidFill>
              <a:schemeClr val="accent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舵机控制窗户</a:t>
              </a:r>
              <a:endParaRPr lang="zh-CN" altLang="en-US" sz="1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线形标注 1(带强调线) 7"/>
            <p:cNvSpPr/>
            <p:nvPr>
              <p:custDataLst>
                <p:tags r:id="rId14"/>
              </p:custDataLst>
            </p:nvPr>
          </p:nvSpPr>
          <p:spPr>
            <a:xfrm flipH="1">
              <a:off x="889" y="5400"/>
              <a:ext cx="2056" cy="726"/>
            </a:xfrm>
            <a:prstGeom prst="accentCallout1">
              <a:avLst>
                <a:gd name="adj1" fmla="val 49449"/>
                <a:gd name="adj2" fmla="val -8317"/>
                <a:gd name="adj3" fmla="val 78925"/>
                <a:gd name="adj4" fmla="val -54231"/>
              </a:avLst>
            </a:prstGeom>
            <a:solidFill>
              <a:schemeClr val="accent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测量风速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0" name="线形标注 1(带强调线) 9"/>
            <p:cNvSpPr/>
            <p:nvPr>
              <p:custDataLst>
                <p:tags r:id="rId15"/>
              </p:custDataLst>
            </p:nvPr>
          </p:nvSpPr>
          <p:spPr>
            <a:xfrm flipH="1">
              <a:off x="889" y="7663"/>
              <a:ext cx="2056" cy="726"/>
            </a:xfrm>
            <a:prstGeom prst="accentCallout1">
              <a:avLst>
                <a:gd name="adj1" fmla="val 44903"/>
                <a:gd name="adj2" fmla="val -9143"/>
                <a:gd name="adj3" fmla="val -26584"/>
                <a:gd name="adj4" fmla="val -42120"/>
              </a:avLst>
            </a:prstGeom>
            <a:solidFill>
              <a:schemeClr val="accent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测量</a:t>
              </a: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风向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3" name="线形标注 1(带强调线) 12"/>
            <p:cNvSpPr/>
            <p:nvPr>
              <p:custDataLst>
                <p:tags r:id="rId16"/>
              </p:custDataLst>
            </p:nvPr>
          </p:nvSpPr>
          <p:spPr>
            <a:xfrm>
              <a:off x="7425" y="5400"/>
              <a:ext cx="2056" cy="726"/>
            </a:xfrm>
            <a:prstGeom prst="accentCallout1">
              <a:avLst>
                <a:gd name="adj1" fmla="val 61282"/>
                <a:gd name="adj2" fmla="val -8347"/>
                <a:gd name="adj3" fmla="val 235399"/>
                <a:gd name="adj4" fmla="val -135068"/>
              </a:avLst>
            </a:prstGeom>
            <a:solidFill>
              <a:schemeClr val="accent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测量温度、湿度、</a:t>
              </a:r>
              <a:r>
                <a:rPr lang="zh-CN" altLang="en-US" sz="12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气压</a:t>
              </a:r>
              <a:endParaRPr lang="zh-CN" altLang="en-US" sz="1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20" name="图片 19" descr="蘑菇云ppt-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21" name="图片 20" descr="蘑菇云ppt-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项目知识点</a:t>
            </a:r>
            <a:endParaRPr lang="zh-CN" altLang="en-US" sz="22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4" name="副标题 6"/>
          <p:cNvSpPr>
            <a:spLocks noGrp="1"/>
          </p:cNvSpPr>
          <p:nvPr/>
        </p:nvSpPr>
        <p:spPr>
          <a:xfrm>
            <a:off x="411480" y="1401445"/>
            <a:ext cx="10974070" cy="427736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贴合新课标中八年级的内容要求，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“校园气象站系统”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核心教学以下知识点：</a:t>
            </a:r>
            <a:endParaRPr 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通过物联网技术制作在线数字气象站，带领学生体验什么是</a:t>
            </a:r>
            <a:r>
              <a:rPr 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万物互联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了解物联网中的</a:t>
            </a:r>
            <a:r>
              <a:rPr 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传感器系统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利用温湿度传感器、气压传感器、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风速传感器、风向传感器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采集气象数据，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接入物联网平台，构建</a:t>
            </a:r>
            <a:r>
              <a:rPr 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简易传感物联系统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学习在物联网平台</a:t>
            </a:r>
            <a:r>
              <a:rPr 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发送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数据，远程控制舵机转动。</a:t>
            </a:r>
            <a:endParaRPr 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学习在物联网平台</a:t>
            </a:r>
            <a:r>
              <a:rPr 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接收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温湿度、风速等传感器的数据，</a:t>
            </a:r>
            <a:r>
              <a:rPr 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读取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数据并用折线图</a:t>
            </a:r>
            <a:r>
              <a:rPr 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呈现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数据。</a:t>
            </a:r>
            <a:endParaRPr 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</a:t>
            </a:r>
            <a:r>
              <a:rPr 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数据处理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的过程包括数据采集、数据预处理、数据分析和数据可视化，通过查看折线图和计算温度、湿度、气压、风速的均值，评估气象情况，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分析校园气温和降雨量数据的变化规律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掌握物联系统中的</a:t>
            </a:r>
            <a:r>
              <a:rPr 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反馈控制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，搭建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大风天远程关闭校园门窗装置，实现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当风速传感器检测到风速较大时，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向物联网平台发出预警，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远程端收到预警信息后，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控制关闭校园门窗。</a:t>
            </a:r>
            <a:endParaRPr lang="zh-CN" alt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副标题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640820" y="6306820"/>
            <a:ext cx="51816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>
                <a:solidFill>
                  <a:schemeClr val="lt1"/>
                </a:solidFill>
                <a:latin typeface="Microsoft YaHei Semibold" panose="020B0702040204020203" charset="-122"/>
                <a:ea typeface="Microsoft YaHei Semibold" panose="020B0702040204020203" charset="-122"/>
                <a:cs typeface="Microsoft YaHei Bold" panose="020B0702040204020203" charset="-122"/>
              </a:rPr>
              <a:t>01</a:t>
            </a:r>
            <a:endParaRPr lang="en-US" altLang="zh-CN" sz="1800" b="1">
              <a:solidFill>
                <a:schemeClr val="lt1"/>
              </a:solidFill>
              <a:latin typeface="Microsoft YaHei Semibold" panose="020B0702040204020203" charset="-122"/>
              <a:ea typeface="Microsoft YaHei Semibold" panose="020B0702040204020203" charset="-122"/>
              <a:cs typeface="Microsoft YaHei Bold" panose="020B0702040204020203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20" name="图片 19" descr="蘑菇云ppt-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21" name="图片 20" descr="蘑菇云ppt-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lang="zh-CN"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Microsoft YaHei Bold" panose="020B0702040204020203" charset="-122"/>
                <a:sym typeface="+mn-ea"/>
              </a:rPr>
              <a:t>项目原理</a:t>
            </a:r>
            <a:endParaRPr lang="zh-CN" sz="2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4" name="副标题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11480" y="1401445"/>
            <a:ext cx="11228705" cy="8997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新课标中，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八年级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主题为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物联网实践与探索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，物联网的原理架构如下图。</a:t>
            </a:r>
            <a:endParaRPr lang="en-US" alt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  <a:endParaRPr lang="en-US" alt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副标题 6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1640820" y="6306820"/>
            <a:ext cx="51816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>
                <a:solidFill>
                  <a:schemeClr val="lt1"/>
                </a:solidFill>
                <a:latin typeface="Microsoft YaHei Semibold" panose="020B0702040204020203" charset="-122"/>
                <a:ea typeface="Microsoft YaHei Semibold" panose="020B0702040204020203" charset="-122"/>
                <a:cs typeface="Microsoft YaHei Bold" panose="020B0702040204020203" charset="-122"/>
              </a:rPr>
              <a:t>01</a:t>
            </a:r>
            <a:endParaRPr lang="en-US" altLang="zh-CN" sz="1800" b="1">
              <a:solidFill>
                <a:schemeClr val="lt1"/>
              </a:solidFill>
              <a:latin typeface="Microsoft YaHei Semibold" panose="020B0702040204020203" charset="-122"/>
              <a:ea typeface="Microsoft YaHei Semibold" panose="020B0702040204020203" charset="-122"/>
              <a:cs typeface="Microsoft YaHei Bold" panose="020B0702040204020203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3345" y="1918970"/>
            <a:ext cx="9324340" cy="48825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20" name="图片 19" descr="蘑菇云ppt-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21" name="图片 20" descr="蘑菇云ppt-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lang="zh-CN"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项目原理</a:t>
            </a:r>
            <a:endParaRPr lang="zh-CN" altLang="en-US" sz="22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9" name="副标题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640820" y="6306820"/>
            <a:ext cx="51816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>
                <a:solidFill>
                  <a:schemeClr val="lt1"/>
                </a:solidFill>
                <a:latin typeface="Microsoft YaHei Semibold" panose="020B0702040204020203" charset="-122"/>
                <a:ea typeface="Microsoft YaHei Semibold" panose="020B0702040204020203" charset="-122"/>
                <a:cs typeface="Microsoft YaHei Bold" panose="020B0702040204020203" charset="-122"/>
              </a:rPr>
              <a:t>01</a:t>
            </a:r>
            <a:endParaRPr lang="en-US" altLang="zh-CN" sz="1800" b="1">
              <a:solidFill>
                <a:schemeClr val="lt1"/>
              </a:solidFill>
              <a:latin typeface="Microsoft YaHei Semibold" panose="020B0702040204020203" charset="-122"/>
              <a:ea typeface="Microsoft YaHei Semibold" panose="020B0702040204020203" charset="-122"/>
              <a:cs typeface="Microsoft YaHei Bold" panose="020B0702040204020203" charset="-122"/>
            </a:endParaRPr>
          </a:p>
        </p:txBody>
      </p:sp>
      <p:sp>
        <p:nvSpPr>
          <p:cNvPr id="14" name="副标题 6"/>
          <p:cNvSpPr>
            <a:spLocks noGrp="1"/>
          </p:cNvSpPr>
          <p:nvPr/>
        </p:nvSpPr>
        <p:spPr>
          <a:xfrm>
            <a:off x="411480" y="1390015"/>
            <a:ext cx="10978515" cy="35928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“校园气象站系统”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中，物联网硬件架构如下图。在案例实施过程中，通过路由器构建局域网，在局域网中，使用第一块行空板作为智能终端，连接传感器与执行器。使用第二块行空板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构建服务器，同时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作为移动终端，也接入局域网中，实现服务器终端、智能终端与移动终端的数据交换。通过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USB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线将服务器终端行空板连接到电脑上，可访问服务器数据库。</a:t>
            </a:r>
            <a:endPara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359150" y="2718435"/>
            <a:ext cx="5472430" cy="40074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20" name="图片 19" descr="蘑菇云ppt-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21" name="图片 20" descr="蘑菇云ppt-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lang="zh-CN"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Microsoft YaHei Bold" panose="020B0702040204020203" charset="-122"/>
                <a:sym typeface="+mn-ea"/>
              </a:rPr>
              <a:t>项目原理</a:t>
            </a:r>
            <a:endParaRPr lang="zh-CN" sz="2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4" name="副标题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11480" y="1401445"/>
            <a:ext cx="11228705" cy="24803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案例实施过程中，可以使用行空板自带的热点功能，组建小型局域网（不需要额外使用路由器）。此时，有两种实现方法。第一种方法如下图，在第一块行空板上，开启热点，同时构建服务器，并作为智能终端，连接传感器与执行器。第二块行空板作为移动终端，连接热点，接入局域网中，实现服务器终端、智能终端与移动终端的数据交换。通过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USB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线，电脑作为移动终端，访问服务器数据库。</a:t>
            </a:r>
            <a:endParaRPr lang="en-US" alt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  <a:endParaRPr lang="en-US" alt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副标题 6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1640820" y="6306820"/>
            <a:ext cx="51816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>
                <a:solidFill>
                  <a:schemeClr val="lt1"/>
                </a:solidFill>
                <a:latin typeface="Microsoft YaHei Semibold" panose="020B0702040204020203" charset="-122"/>
                <a:ea typeface="Microsoft YaHei Semibold" panose="020B0702040204020203" charset="-122"/>
                <a:cs typeface="Microsoft YaHei Bold" panose="020B0702040204020203" charset="-122"/>
              </a:rPr>
              <a:t>01</a:t>
            </a:r>
            <a:endParaRPr lang="en-US" altLang="zh-CN" sz="1800" b="1">
              <a:solidFill>
                <a:schemeClr val="lt1"/>
              </a:solidFill>
              <a:latin typeface="Microsoft YaHei Semibold" panose="020B0702040204020203" charset="-122"/>
              <a:ea typeface="Microsoft YaHei Semibold" panose="020B0702040204020203" charset="-122"/>
              <a:cs typeface="Microsoft YaHei Bold" panose="020B0702040204020203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830320" y="2632710"/>
            <a:ext cx="5396865" cy="40938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20" name="图片 19" descr="蘑菇云ppt-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21" name="图片 20" descr="蘑菇云ppt-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lang="zh-CN"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Microsoft YaHei Bold" panose="020B0702040204020203" charset="-122"/>
                <a:sym typeface="+mn-ea"/>
              </a:rPr>
              <a:t>项目原理</a:t>
            </a:r>
            <a:endParaRPr lang="zh-CN" sz="2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4" name="副标题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11480" y="1401445"/>
            <a:ext cx="11228705" cy="24803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第二种方法如下图，在第一块行空板上，开启热点，同时构建服务器。第二块行空板作为智能终端，连接多种传感器与执行器，并连接热点，接入局域网中。通过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USB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线，电脑作为移动终端，访问服务器数据库。最终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实现服务器终端、智能终端与移动终端的数据交换。</a:t>
            </a:r>
            <a:endParaRPr lang="en-US" alt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副标题 6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1640820" y="6306820"/>
            <a:ext cx="51816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>
                <a:solidFill>
                  <a:schemeClr val="lt1"/>
                </a:solidFill>
                <a:latin typeface="Microsoft YaHei Semibold" panose="020B0702040204020203" charset="-122"/>
                <a:ea typeface="Microsoft YaHei Semibold" panose="020B0702040204020203" charset="-122"/>
                <a:cs typeface="Microsoft YaHei Bold" panose="020B0702040204020203" charset="-122"/>
              </a:rPr>
              <a:t>01</a:t>
            </a:r>
            <a:endParaRPr lang="en-US" altLang="zh-CN" sz="1800" b="1">
              <a:solidFill>
                <a:schemeClr val="lt1"/>
              </a:solidFill>
              <a:latin typeface="Microsoft YaHei Semibold" panose="020B0702040204020203" charset="-122"/>
              <a:ea typeface="Microsoft YaHei Semibold" panose="020B0702040204020203" charset="-122"/>
              <a:cs typeface="Microsoft YaHei Bold" panose="020B07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120900" y="2439670"/>
            <a:ext cx="8534400" cy="42862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-5080" y="506095"/>
            <a:ext cx="3364230" cy="570230"/>
            <a:chOff x="762" y="863"/>
            <a:chExt cx="5298" cy="898"/>
          </a:xfrm>
        </p:grpSpPr>
        <p:pic>
          <p:nvPicPr>
            <p:cNvPr id="20" name="图片 19" descr="蘑菇云ppt-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" y="863"/>
              <a:ext cx="4642" cy="898"/>
            </a:xfrm>
            <a:prstGeom prst="rect">
              <a:avLst/>
            </a:prstGeom>
          </p:spPr>
        </p:pic>
        <p:pic>
          <p:nvPicPr>
            <p:cNvPr id="21" name="图片 20" descr="蘑菇云ppt-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" y="863"/>
              <a:ext cx="451" cy="898"/>
            </a:xfrm>
            <a:prstGeom prst="rect">
              <a:avLst/>
            </a:prstGeom>
          </p:spPr>
        </p:pic>
      </p:grp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483870" y="548005"/>
            <a:ext cx="3780790" cy="747395"/>
          </a:xfrm>
        </p:spPr>
        <p:txBody>
          <a:bodyPr>
            <a:normAutofit/>
          </a:bodyPr>
          <a:p>
            <a:pPr algn="l"/>
            <a:r>
              <a:rPr lang="zh-CN" sz="2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项目数据表</a:t>
            </a:r>
            <a:endParaRPr lang="zh-CN" altLang="en-US" sz="22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  <a:p>
            <a:pPr algn="l"/>
            <a:endParaRPr lang="zh-CN" altLang="en-US" sz="2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icrosoft YaHei Bold" panose="020B0702040204020203" charset="-122"/>
              <a:sym typeface="+mn-ea"/>
            </a:endParaRPr>
          </a:p>
        </p:txBody>
      </p:sp>
      <p:sp>
        <p:nvSpPr>
          <p:cNvPr id="19" name="副标题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640820" y="6306820"/>
            <a:ext cx="51816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>
                <a:solidFill>
                  <a:schemeClr val="lt1"/>
                </a:solidFill>
                <a:latin typeface="Microsoft YaHei Semibold" panose="020B0702040204020203" charset="-122"/>
                <a:ea typeface="Microsoft YaHei Semibold" panose="020B0702040204020203" charset="-122"/>
                <a:cs typeface="Microsoft YaHei Bold" panose="020B0702040204020203" charset="-122"/>
              </a:rPr>
              <a:t>01</a:t>
            </a:r>
            <a:endParaRPr lang="en-US" altLang="zh-CN" sz="1800" b="1">
              <a:solidFill>
                <a:schemeClr val="lt1"/>
              </a:solidFill>
              <a:latin typeface="Microsoft YaHei Semibold" panose="020B0702040204020203" charset="-122"/>
              <a:ea typeface="Microsoft YaHei Semibold" panose="020B0702040204020203" charset="-122"/>
              <a:cs typeface="Microsoft YaHei Bold" panose="020B0702040204020203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34315" y="1487805"/>
            <a:ext cx="4279900" cy="46164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r="13667" b="20289"/>
          <a:stretch>
            <a:fillRect/>
          </a:stretch>
        </p:blipFill>
        <p:spPr>
          <a:xfrm>
            <a:off x="4651375" y="1609090"/>
            <a:ext cx="7280275" cy="43834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2905125" y="6296660"/>
            <a:ext cx="6096000" cy="370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风速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crosoft YaHei Semibold" panose="020B0702040204020203" charset="-122"/>
                <a:sym typeface="+mn-ea"/>
              </a:rPr>
              <a:t>数据</a:t>
            </a:r>
            <a:endParaRPr lang="zh-CN" altLang="en-US" sz="1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crosoft YaHei Semibold" panose="020B0702040204020203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.xml><?xml version="1.0" encoding="utf-8"?>
<p:tagLst xmlns:p="http://schemas.openxmlformats.org/presentationml/2006/main">
  <p:tag name="KSO_WM_UNIT_PLACING_PICTURE_USER_VIEWPORT" val="{&quot;height&quot;:7609,&quot;width&quot;:5183}"/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9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0.xml><?xml version="1.0" encoding="utf-8"?>
<p:tagLst xmlns:p="http://schemas.openxmlformats.org/presentationml/2006/main">
  <p:tag name="KSO_WM_UNIT_PLACING_PICTURE_USER_VIEWPORT" val="{&quot;height&quot;:6912,&quot;width&quot;:7248}"/>
</p:tagLst>
</file>

<file path=ppt/tags/tag21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2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UNIT_PLACING_PICTURE_USER_VIEWPORT" val="{&quot;height&quot;:6912,&quot;width&quot;:7248}"/>
</p:tagLst>
</file>

<file path=ppt/tags/tag25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UNIT_PLACING_PICTURE_USER_VIEWPORT" val="{&quot;height&quot;:6912,&quot;width&quot;:7248}"/>
</p:tagLst>
</file>

<file path=ppt/tags/tag2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PLACING_PICTURE_USER_VIEWPORT" val="{&quot;height&quot;:6155,&quot;width&quot;:7768}"/>
  <p:tag name="KSO_WM_UNIT_LINE_FORE_SCHEMECOLOR_INDEX_BRIGHTNESS" val="0"/>
  <p:tag name="KSO_WM_UNIT_LINE_FORE_SCHEMECOLOR_INDEX" val="7"/>
  <p:tag name="KSO_WM_UNIT_LINE_FILL_TYPE" val="2"/>
</p:tagLst>
</file>

<file path=ppt/tags/tag30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9.xml><?xml version="1.0" encoding="utf-8"?>
<p:tagLst xmlns:p="http://schemas.openxmlformats.org/presentationml/2006/main">
  <p:tag name="KSO_WM_UNIT_PLACING_PICTURE_USER_VIEWPORT" val="{&quot;height&quot;:7609,&quot;width&quot;:5183}"/>
  <p:tag name="KSO_WM_BEAUTIFY_FLAG" val=""/>
</p:tagLst>
</file>

<file path=ppt/tags/tag4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2.xml><?xml version="1.0" encoding="utf-8"?>
<p:tagLst xmlns:p="http://schemas.openxmlformats.org/presentationml/2006/main">
  <p:tag name="KSO_WM_UNIT_PLACING_PICTURE_USER_VIEWPORT" val="{&quot;height&quot;:7609,&quot;width&quot;:5183}"/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1.xml><?xml version="1.0" encoding="utf-8"?>
<p:tagLst xmlns:p="http://schemas.openxmlformats.org/presentationml/2006/main">
  <p:tag name="KSO_WM_DIAGRAM_VIRTUALLY_FRAME" val="{&quot;height&quot;:282.25,&quot;left&quot;:87.9,&quot;top&quot;:186.35,&quot;width&quot;:699.45}"/>
</p:tagLst>
</file>

<file path=ppt/tags/tag52.xml><?xml version="1.0" encoding="utf-8"?>
<p:tagLst xmlns:p="http://schemas.openxmlformats.org/presentationml/2006/main">
  <p:tag name="KSO_WM_DIAGRAM_VIRTUALLY_FRAME" val="{&quot;height&quot;:282.25,&quot;left&quot;:87.9,&quot;top&quot;:186.35,&quot;width&quot;:699.45}"/>
</p:tagLst>
</file>

<file path=ppt/tags/tag53.xml><?xml version="1.0" encoding="utf-8"?>
<p:tagLst xmlns:p="http://schemas.openxmlformats.org/presentationml/2006/main">
  <p:tag name="KSO_WM_DIAGRAM_VIRTUALLY_FRAME" val="{&quot;height&quot;:282.25,&quot;left&quot;:87.9,&quot;top&quot;:186.35,&quot;width&quot;:699.45}"/>
</p:tagLst>
</file>

<file path=ppt/tags/tag54.xml><?xml version="1.0" encoding="utf-8"?>
<p:tagLst xmlns:p="http://schemas.openxmlformats.org/presentationml/2006/main">
  <p:tag name="KSO_WM_DIAGRAM_VIRTUALLY_FRAME" val="{&quot;height&quot;:282.25,&quot;left&quot;:87.9,&quot;top&quot;:186.35,&quot;width&quot;:699.45}"/>
</p:tagLst>
</file>

<file path=ppt/tags/tag55.xml><?xml version="1.0" encoding="utf-8"?>
<p:tagLst xmlns:p="http://schemas.openxmlformats.org/presentationml/2006/main">
  <p:tag name="KSO_WM_DIAGRAM_VIRTUALLY_FRAME" val="{&quot;height&quot;:282.25,&quot;left&quot;:87.9,&quot;top&quot;:186.35,&quot;width&quot;:699.45}"/>
</p:tagLst>
</file>

<file path=ppt/tags/tag56.xml><?xml version="1.0" encoding="utf-8"?>
<p:tagLst xmlns:p="http://schemas.openxmlformats.org/presentationml/2006/main">
  <p:tag name="KSO_WM_DIAGRAM_VIRTUALLY_FRAME" val="{&quot;height&quot;:282.25,&quot;left&quot;:87.9,&quot;top&quot;:186.35,&quot;width&quot;:699.45}"/>
</p:tagLst>
</file>

<file path=ppt/tags/tag57.xml><?xml version="1.0" encoding="utf-8"?>
<p:tagLst xmlns:p="http://schemas.openxmlformats.org/presentationml/2006/main">
  <p:tag name="COMMONDATA" val="eyJoZGlkIjoiNTM2NjgzMDU5OTlkODdjNTExYzNjZmQxZmNhZjIzNWUifQ=="/>
  <p:tag name="KSO_WPP_MARK_KEY" val="02d76353-e182-497b-979d-f9a0929a1e0c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</p:tagLst>
</file>

<file path=ppt/tags/tag8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</p:tagLst>
</file>

<file path=ppt/tags/tag9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2_Office 主题">
  <a:themeElements>
    <a:clrScheme name="">
      <a:dk1>
        <a:srgbClr val="000000"/>
      </a:dk1>
      <a:lt1>
        <a:srgbClr val="FFFFFF"/>
      </a:lt1>
      <a:dk2>
        <a:srgbClr val="E8EEF2"/>
      </a:dk2>
      <a:lt2>
        <a:srgbClr val="F9FAFB"/>
      </a:lt2>
      <a:accent1>
        <a:srgbClr val="2B4663"/>
      </a:accent1>
      <a:accent2>
        <a:srgbClr val="5C7885"/>
      </a:accent2>
      <a:accent3>
        <a:srgbClr val="94ACBC"/>
      </a:accent3>
      <a:accent4>
        <a:srgbClr val="B9CAE1"/>
      </a:accent4>
      <a:accent5>
        <a:srgbClr val="97ABBD"/>
      </a:accent5>
      <a:accent6>
        <a:srgbClr val="3B606F"/>
      </a:accent6>
      <a:hlink>
        <a:srgbClr val="5FCBFB"/>
      </a:hlink>
      <a:folHlink>
        <a:srgbClr val="B759B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1_Office 主题">
  <a:themeElements>
    <a:clrScheme name="">
      <a:dk1>
        <a:srgbClr val="000000"/>
      </a:dk1>
      <a:lt1>
        <a:srgbClr val="FFFFFF"/>
      </a:lt1>
      <a:dk2>
        <a:srgbClr val="E8EEF2"/>
      </a:dk2>
      <a:lt2>
        <a:srgbClr val="F9FAFB"/>
      </a:lt2>
      <a:accent1>
        <a:srgbClr val="2B4663"/>
      </a:accent1>
      <a:accent2>
        <a:srgbClr val="5C7885"/>
      </a:accent2>
      <a:accent3>
        <a:srgbClr val="94ACBC"/>
      </a:accent3>
      <a:accent4>
        <a:srgbClr val="B9CAE1"/>
      </a:accent4>
      <a:accent5>
        <a:srgbClr val="97ABBD"/>
      </a:accent5>
      <a:accent6>
        <a:srgbClr val="3B606F"/>
      </a:accent6>
      <a:hlink>
        <a:srgbClr val="5FCBFB"/>
      </a:hlink>
      <a:folHlink>
        <a:srgbClr val="B759B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">
      <a:dk1>
        <a:srgbClr val="000000"/>
      </a:dk1>
      <a:lt1>
        <a:srgbClr val="FFFFFF"/>
      </a:lt1>
      <a:dk2>
        <a:srgbClr val="E8EEF2"/>
      </a:dk2>
      <a:lt2>
        <a:srgbClr val="F9FAFB"/>
      </a:lt2>
      <a:accent1>
        <a:srgbClr val="2B4663"/>
      </a:accent1>
      <a:accent2>
        <a:srgbClr val="5C7885"/>
      </a:accent2>
      <a:accent3>
        <a:srgbClr val="94ACBC"/>
      </a:accent3>
      <a:accent4>
        <a:srgbClr val="B9CAE1"/>
      </a:accent4>
      <a:accent5>
        <a:srgbClr val="97ABBD"/>
      </a:accent5>
      <a:accent6>
        <a:srgbClr val="3B606F"/>
      </a:accent6>
      <a:hlink>
        <a:srgbClr val="5FCBFB"/>
      </a:hlink>
      <a:folHlink>
        <a:srgbClr val="B759B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E8EEF2"/>
      </a:dk2>
      <a:lt2>
        <a:srgbClr val="F9FAFB"/>
      </a:lt2>
      <a:accent1>
        <a:srgbClr val="2B4663"/>
      </a:accent1>
      <a:accent2>
        <a:srgbClr val="5C7885"/>
      </a:accent2>
      <a:accent3>
        <a:srgbClr val="94ACBC"/>
      </a:accent3>
      <a:accent4>
        <a:srgbClr val="B9CAE1"/>
      </a:accent4>
      <a:accent5>
        <a:srgbClr val="97ABBD"/>
      </a:accent5>
      <a:accent6>
        <a:srgbClr val="3B606F"/>
      </a:accent6>
      <a:hlink>
        <a:srgbClr val="5FCBFB"/>
      </a:hlink>
      <a:folHlink>
        <a:srgbClr val="B759B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4_Office 主题">
  <a:themeElements>
    <a:clrScheme name="">
      <a:dk1>
        <a:srgbClr val="000000"/>
      </a:dk1>
      <a:lt1>
        <a:srgbClr val="FFFFFF"/>
      </a:lt1>
      <a:dk2>
        <a:srgbClr val="E8EEF2"/>
      </a:dk2>
      <a:lt2>
        <a:srgbClr val="F9FAFB"/>
      </a:lt2>
      <a:accent1>
        <a:srgbClr val="2B4663"/>
      </a:accent1>
      <a:accent2>
        <a:srgbClr val="5C7885"/>
      </a:accent2>
      <a:accent3>
        <a:srgbClr val="94ACBC"/>
      </a:accent3>
      <a:accent4>
        <a:srgbClr val="B9CAE1"/>
      </a:accent4>
      <a:accent5>
        <a:srgbClr val="97ABBD"/>
      </a:accent5>
      <a:accent6>
        <a:srgbClr val="3B606F"/>
      </a:accent6>
      <a:hlink>
        <a:srgbClr val="5FCBFB"/>
      </a:hlink>
      <a:folHlink>
        <a:srgbClr val="B759B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5_Office 主题">
  <a:themeElements>
    <a:clrScheme name="">
      <a:dk1>
        <a:srgbClr val="000000"/>
      </a:dk1>
      <a:lt1>
        <a:srgbClr val="FFFFFF"/>
      </a:lt1>
      <a:dk2>
        <a:srgbClr val="E8EEF2"/>
      </a:dk2>
      <a:lt2>
        <a:srgbClr val="F9FAFB"/>
      </a:lt2>
      <a:accent1>
        <a:srgbClr val="2B4663"/>
      </a:accent1>
      <a:accent2>
        <a:srgbClr val="5C7885"/>
      </a:accent2>
      <a:accent3>
        <a:srgbClr val="94ACBC"/>
      </a:accent3>
      <a:accent4>
        <a:srgbClr val="B9CAE1"/>
      </a:accent4>
      <a:accent5>
        <a:srgbClr val="97ABBD"/>
      </a:accent5>
      <a:accent6>
        <a:srgbClr val="3B606F"/>
      </a:accent6>
      <a:hlink>
        <a:srgbClr val="5FCBFB"/>
      </a:hlink>
      <a:folHlink>
        <a:srgbClr val="B759B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8_Office 主题">
  <a:themeElements>
    <a:clrScheme name="">
      <a:dk1>
        <a:srgbClr val="000000"/>
      </a:dk1>
      <a:lt1>
        <a:srgbClr val="FFFFFF"/>
      </a:lt1>
      <a:dk2>
        <a:srgbClr val="E8EEF2"/>
      </a:dk2>
      <a:lt2>
        <a:srgbClr val="F9FAFB"/>
      </a:lt2>
      <a:accent1>
        <a:srgbClr val="2B4663"/>
      </a:accent1>
      <a:accent2>
        <a:srgbClr val="5C7885"/>
      </a:accent2>
      <a:accent3>
        <a:srgbClr val="94ACBC"/>
      </a:accent3>
      <a:accent4>
        <a:srgbClr val="B9CAE1"/>
      </a:accent4>
      <a:accent5>
        <a:srgbClr val="97ABBD"/>
      </a:accent5>
      <a:accent6>
        <a:srgbClr val="3B606F"/>
      </a:accent6>
      <a:hlink>
        <a:srgbClr val="5FCBFB"/>
      </a:hlink>
      <a:folHlink>
        <a:srgbClr val="B759B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1873</Words>
  <Application>WPS 演示</Application>
  <PresentationFormat>宽屏</PresentationFormat>
  <Paragraphs>172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Microsoft YaHei Bold</vt:lpstr>
      <vt:lpstr>Microsoft YaHei Semibold</vt:lpstr>
      <vt:lpstr>Arial Unicode MS</vt:lpstr>
      <vt:lpstr>Calibri Light</vt:lpstr>
      <vt:lpstr>Calibri</vt:lpstr>
      <vt:lpstr>Office 主题</vt:lpstr>
      <vt:lpstr>12_Office 主题</vt:lpstr>
      <vt:lpstr>11_Office 主题</vt:lpstr>
      <vt:lpstr>3_Office 主题</vt:lpstr>
      <vt:lpstr>1_Office 主题</vt:lpstr>
      <vt:lpstr>24_Office 主题</vt:lpstr>
      <vt:lpstr>25_Office 主题</vt:lpstr>
      <vt:lpstr>28_Office 主题</vt:lpstr>
      <vt:lpstr>新课标义教信息科技 教学课程案例  (八年级 校园气象站系统)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shihaiyang</dc:creator>
  <cp:lastModifiedBy>Ivan.D.Mido</cp:lastModifiedBy>
  <cp:revision>163</cp:revision>
  <dcterms:created xsi:type="dcterms:W3CDTF">2020-11-24T08:36:00Z</dcterms:created>
  <dcterms:modified xsi:type="dcterms:W3CDTF">2024-02-07T11:31:15Z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E52C3A263F3E493D98FE0236A4745B5E</vt:lpwstr>
  </property>
</Properties>
</file>