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handoutMasterIdLst>
    <p:handoutMasterId r:id="rId13"/>
  </p:handoutMasterIdLst>
  <p:sldIdLst>
    <p:sldId id="261" r:id="rId3"/>
    <p:sldId id="256" r:id="rId5"/>
    <p:sldId id="267" r:id="rId6"/>
    <p:sldId id="326" r:id="rId7"/>
    <p:sldId id="327" r:id="rId8"/>
    <p:sldId id="305" r:id="rId9"/>
    <p:sldId id="307" r:id="rId10"/>
    <p:sldId id="328" r:id="rId11"/>
    <p:sldId id="308" r:id="rId12"/>
  </p:sldIdLst>
  <p:sldSz cx="9144000" cy="5143500" type="screen16x9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BB121"/>
    <a:srgbClr val="FFCC66"/>
    <a:srgbClr val="E167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721" autoAdjust="0"/>
  </p:normalViewPr>
  <p:slideViewPr>
    <p:cSldViewPr snapToGrid="0" snapToObjects="1">
      <p:cViewPr varScale="1">
        <p:scale>
          <a:sx n="93" d="100"/>
          <a:sy n="93" d="100"/>
        </p:scale>
        <p:origin x="726" y="72"/>
      </p:cViewPr>
      <p:guideLst>
        <p:guide orient="horz" pos="1274"/>
        <p:guide orient="horz" pos="527"/>
        <p:guide orient="horz" pos="851"/>
        <p:guide pos="5413"/>
        <p:guide pos="4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0D93E-7282-C24A-91BE-A32FDAAE6104}" type="datetime1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402DE-30B9-4349-B14C-0388585037E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E3F29C-1AB4-6C43-9C4F-EC505EEBB473}" type="datetime1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6A228F-2611-3E4D-97AB-2DD50FA68FC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A3289-91BD-45B1-A07A-A639E3849821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976A228F-2611-3E4D-97AB-2DD50FA68FC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976A228F-2611-3E4D-97AB-2DD50FA68FC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861442" y="4742601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B0BA547B-21DD-AE40-9354-0DE47AD04E88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Rectangle 9"/>
          <p:cNvSpPr/>
          <p:nvPr userDrawn="1"/>
        </p:nvSpPr>
        <p:spPr>
          <a:xfrm>
            <a:off x="0" y="399636"/>
            <a:ext cx="3415322" cy="441805"/>
          </a:xfrm>
          <a:prstGeom prst="rect">
            <a:avLst/>
          </a:prstGeom>
          <a:solidFill>
            <a:srgbClr val="E167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10"/>
          <p:cNvSpPr/>
          <p:nvPr userDrawn="1"/>
        </p:nvSpPr>
        <p:spPr>
          <a:xfrm>
            <a:off x="663838" y="394961"/>
            <a:ext cx="8658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Title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TextBox 11"/>
          <p:cNvSpPr txBox="1"/>
          <p:nvPr userDrawn="1"/>
        </p:nvSpPr>
        <p:spPr>
          <a:xfrm>
            <a:off x="161906" y="396587"/>
            <a:ext cx="662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9" name="Picture 2" descr="C:\Users\heinau\Desktop\图像\未标题-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335" y="394961"/>
            <a:ext cx="1913011" cy="43713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 userDrawn="1"/>
        </p:nvSpPr>
        <p:spPr>
          <a:xfrm>
            <a:off x="8988338" y="394961"/>
            <a:ext cx="155662" cy="441805"/>
          </a:xfrm>
          <a:prstGeom prst="rect">
            <a:avLst/>
          </a:prstGeom>
          <a:solidFill>
            <a:srgbClr val="E167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861442" y="4742601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B0BA547B-21DD-AE40-9354-0DE47AD04E8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幻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592189" y="4767263"/>
            <a:ext cx="598016" cy="273844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B0BA547B-21DD-AE40-9354-0DE47AD04E88}" type="slidenum">
              <a:rPr kumimoji="1" lang="zh-CN" altLang="en-US" smtClean="0"/>
            </a:fld>
            <a:endParaRPr kumimoji="1" lang="zh-CN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9026293" y="4800558"/>
            <a:ext cx="117707" cy="174683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.xml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2800430"/>
            <a:ext cx="9144000" cy="440035"/>
          </a:xfrm>
          <a:prstGeom prst="rect">
            <a:avLst/>
          </a:prstGeom>
          <a:solidFill>
            <a:srgbClr val="E167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629384" y="1885771"/>
            <a:ext cx="7418504" cy="907859"/>
          </a:xfrm>
        </p:spPr>
        <p:txBody>
          <a:bodyPr>
            <a:noAutofit/>
          </a:bodyPr>
          <a:lstStyle/>
          <a:p>
            <a:pPr algn="l"/>
            <a:r>
              <a:rPr lang="zh-CN" sz="54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中老年人</a:t>
            </a:r>
            <a:r>
              <a:rPr lang="zh-CN" sz="5400" b="1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智能药盒</a:t>
            </a:r>
            <a:endParaRPr lang="zh-CN" sz="5400" b="1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487296" y="3763097"/>
            <a:ext cx="822960" cy="34544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魏长顺</a:t>
            </a:r>
            <a:endParaRPr lang="zh-CN" altLang="en-US" dirty="0" smtClean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12290" name="Picture 2" descr="C:\Users\heinau\Desktop\图像\未标题-3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304" y="411967"/>
            <a:ext cx="1913011" cy="437130"/>
          </a:xfrm>
          <a:prstGeom prst="rect">
            <a:avLst/>
          </a:prstGeom>
          <a:noFill/>
        </p:spPr>
      </p:pic>
      <p:sp>
        <p:nvSpPr>
          <p:cNvPr id="2" name="幻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A547B-21DD-AE40-9354-0DE47AD04E88}" type="slidenum">
              <a:rPr kumimoji="1" lang="zh-CN" altLang="en-US" smtClean="0"/>
            </a:fld>
            <a:endParaRPr kumimoji="1"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731520" y="2872105"/>
            <a:ext cx="399351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Slogan</a:t>
            </a:r>
            <a:r>
              <a:rPr lang="zh-CN" altLang="en-US">
                <a:solidFill>
                  <a:schemeClr val="bg1"/>
                </a:solidFill>
              </a:rPr>
              <a:t>：</a:t>
            </a: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专注打造中老年人的智能药盒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design\创客空间方案\图片\图片.tif"/>
          <p:cNvPicPr>
            <a:picLocks noChangeAspect="1" noChangeArrowheads="1"/>
          </p:cNvPicPr>
          <p:nvPr/>
        </p:nvPicPr>
        <p:blipFill>
          <a:blip r:embed="rId1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127"/>
            <a:ext cx="9143998" cy="5207659"/>
          </a:xfrm>
          <a:prstGeom prst="rect">
            <a:avLst/>
          </a:prstGeom>
          <a:noFill/>
        </p:spPr>
      </p:pic>
      <p:sp>
        <p:nvSpPr>
          <p:cNvPr id="5" name="Rectangle 11"/>
          <p:cNvSpPr/>
          <p:nvPr/>
        </p:nvSpPr>
        <p:spPr>
          <a:xfrm>
            <a:off x="1" y="1354618"/>
            <a:ext cx="9144000" cy="2936509"/>
          </a:xfrm>
          <a:prstGeom prst="rect">
            <a:avLst/>
          </a:prstGeom>
          <a:solidFill>
            <a:srgbClr val="E1670D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4"/>
          <p:cNvSpPr/>
          <p:nvPr/>
        </p:nvSpPr>
        <p:spPr>
          <a:xfrm>
            <a:off x="735840" y="2405919"/>
            <a:ext cx="392196" cy="400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12"/>
          <p:cNvSpPr/>
          <p:nvPr/>
        </p:nvSpPr>
        <p:spPr>
          <a:xfrm>
            <a:off x="594440" y="1625057"/>
            <a:ext cx="300355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目录 </a:t>
            </a:r>
            <a:r>
              <a:rPr lang="en-US" altLang="zh-CN" sz="2800" b="1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|</a:t>
            </a:r>
            <a:r>
              <a:rPr lang="zh-CN" altLang="en-US" sz="2800" b="1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CONTENT</a:t>
            </a:r>
            <a:endParaRPr lang="en-US" altLang="zh-CN" sz="2800" b="1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Rectangle 14"/>
          <p:cNvSpPr/>
          <p:nvPr/>
        </p:nvSpPr>
        <p:spPr>
          <a:xfrm>
            <a:off x="1259912" y="2433186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基础功能</a:t>
            </a:r>
            <a:endParaRPr lang="en-US" altLang="zh-CN" sz="2000" b="1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693078" y="2433186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E1670D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b="1" dirty="0">
              <a:solidFill>
                <a:srgbClr val="E1670D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Rectangle 16"/>
          <p:cNvSpPr/>
          <p:nvPr/>
        </p:nvSpPr>
        <p:spPr>
          <a:xfrm>
            <a:off x="3504297" y="2405919"/>
            <a:ext cx="392196" cy="400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7"/>
          <p:cNvSpPr/>
          <p:nvPr/>
        </p:nvSpPr>
        <p:spPr>
          <a:xfrm>
            <a:off x="3997275" y="242641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发展前景</a:t>
            </a:r>
            <a:endParaRPr lang="en-US" altLang="zh-CN" sz="2000" b="1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2" name="TextBox 18"/>
          <p:cNvSpPr txBox="1"/>
          <p:nvPr/>
        </p:nvSpPr>
        <p:spPr>
          <a:xfrm>
            <a:off x="3461535" y="2433186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E1670D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b="1" dirty="0">
              <a:solidFill>
                <a:srgbClr val="E1670D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6" name="矩形 7"/>
          <p:cNvSpPr/>
          <p:nvPr/>
        </p:nvSpPr>
        <p:spPr>
          <a:xfrm>
            <a:off x="1259912" y="2902322"/>
            <a:ext cx="191878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背景介绍</a:t>
            </a:r>
            <a:endParaRPr lang="zh-CN" altLang="en-US" sz="14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产品功能</a:t>
            </a:r>
            <a:endParaRPr lang="zh-CN" altLang="en-US" sz="14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产品结构</a:t>
            </a:r>
            <a:endParaRPr lang="zh-CN" altLang="en-US" sz="14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7"/>
          <p:cNvSpPr/>
          <p:nvPr/>
        </p:nvSpPr>
        <p:spPr>
          <a:xfrm>
            <a:off x="3997275" y="2902322"/>
            <a:ext cx="1918788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商业模式</a:t>
            </a:r>
            <a:endParaRPr lang="zh-CN" sz="14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" name="Picture 2" descr="C:\Users\heinau\Desktop\图像\未标题-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411967"/>
            <a:ext cx="1913011" cy="437130"/>
          </a:xfrm>
          <a:prstGeom prst="rect">
            <a:avLst/>
          </a:prstGeom>
          <a:noFill/>
        </p:spPr>
      </p:pic>
      <p:sp>
        <p:nvSpPr>
          <p:cNvPr id="2" name="幻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A547B-21DD-AE40-9354-0DE47AD04E8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/>
          <p:nvPr/>
        </p:nvSpPr>
        <p:spPr>
          <a:xfrm>
            <a:off x="0" y="399415"/>
            <a:ext cx="3942715" cy="441960"/>
          </a:xfrm>
          <a:prstGeom prst="rect">
            <a:avLst/>
          </a:prstGeom>
          <a:solidFill>
            <a:srgbClr val="E167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10"/>
          <p:cNvSpPr/>
          <p:nvPr/>
        </p:nvSpPr>
        <p:spPr>
          <a:xfrm>
            <a:off x="663838" y="394961"/>
            <a:ext cx="327914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基础功能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——</a:t>
            </a:r>
            <a:r>
              <a:rPr lang="zh-CN" altLang="en-US" sz="2400" b="1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背景介绍</a:t>
            </a:r>
            <a:endParaRPr lang="zh-CN" altLang="en-US" sz="2400" b="1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161906" y="396587"/>
            <a:ext cx="662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10" name="Picture 2" descr="C:\Users\heinau\Desktop\图像\未标题-3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335" y="394961"/>
            <a:ext cx="1913011" cy="437130"/>
          </a:xfrm>
          <a:prstGeom prst="rect">
            <a:avLst/>
          </a:prstGeom>
          <a:noFill/>
        </p:spPr>
      </p:pic>
      <p:sp>
        <p:nvSpPr>
          <p:cNvPr id="11" name="Rectangle 9"/>
          <p:cNvSpPr/>
          <p:nvPr/>
        </p:nvSpPr>
        <p:spPr>
          <a:xfrm>
            <a:off x="8988338" y="394961"/>
            <a:ext cx="155662" cy="441805"/>
          </a:xfrm>
          <a:prstGeom prst="rect">
            <a:avLst/>
          </a:prstGeom>
          <a:solidFill>
            <a:srgbClr val="E167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幻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A547B-21DD-AE40-9354-0DE47AD04E88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28320" y="1377315"/>
            <a:ext cx="4526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目标：为提醒需要定时吃药的健忘中老年人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9220" y="1317625"/>
            <a:ext cx="3115310" cy="350393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298575" y="2773045"/>
            <a:ext cx="29375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痛点？</a:t>
            </a:r>
            <a:endParaRPr lang="zh-CN" altLang="en-US" sz="72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/>
          <p:nvPr/>
        </p:nvSpPr>
        <p:spPr>
          <a:xfrm>
            <a:off x="0" y="399415"/>
            <a:ext cx="3942715" cy="441960"/>
          </a:xfrm>
          <a:prstGeom prst="rect">
            <a:avLst/>
          </a:prstGeom>
          <a:solidFill>
            <a:srgbClr val="E167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10"/>
          <p:cNvSpPr/>
          <p:nvPr/>
        </p:nvSpPr>
        <p:spPr>
          <a:xfrm>
            <a:off x="663838" y="394961"/>
            <a:ext cx="327914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基础功能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——</a:t>
            </a:r>
            <a:r>
              <a:rPr lang="zh-CN" altLang="en-US" sz="2400" b="1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产品功能</a:t>
            </a:r>
            <a:endParaRPr lang="zh-CN" altLang="en-US" sz="2400" b="1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161906" y="396587"/>
            <a:ext cx="662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10" name="Picture 2" descr="C:\Users\heinau\Desktop\图像\未标题-3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335" y="394961"/>
            <a:ext cx="1913011" cy="437130"/>
          </a:xfrm>
          <a:prstGeom prst="rect">
            <a:avLst/>
          </a:prstGeom>
          <a:noFill/>
        </p:spPr>
      </p:pic>
      <p:sp>
        <p:nvSpPr>
          <p:cNvPr id="11" name="Rectangle 9"/>
          <p:cNvSpPr/>
          <p:nvPr/>
        </p:nvSpPr>
        <p:spPr>
          <a:xfrm>
            <a:off x="8988338" y="394961"/>
            <a:ext cx="155662" cy="441805"/>
          </a:xfrm>
          <a:prstGeom prst="rect">
            <a:avLst/>
          </a:prstGeom>
          <a:solidFill>
            <a:srgbClr val="E167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幻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A547B-21DD-AE40-9354-0DE47AD04E88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2235" y="978535"/>
            <a:ext cx="5440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我们调查发现：（常见中老年人疾病以及用药时间）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" y="1659255"/>
            <a:ext cx="8679815" cy="24161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/>
          <p:nvPr/>
        </p:nvSpPr>
        <p:spPr>
          <a:xfrm>
            <a:off x="0" y="399415"/>
            <a:ext cx="3893820" cy="441960"/>
          </a:xfrm>
          <a:prstGeom prst="rect">
            <a:avLst/>
          </a:prstGeom>
          <a:solidFill>
            <a:srgbClr val="E167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10"/>
          <p:cNvSpPr/>
          <p:nvPr/>
        </p:nvSpPr>
        <p:spPr>
          <a:xfrm>
            <a:off x="663838" y="394961"/>
            <a:ext cx="327914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基础功能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——</a:t>
            </a:r>
            <a:r>
              <a:rPr lang="zh-CN" altLang="en-US" sz="2400" b="1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产品功能</a:t>
            </a:r>
            <a:endParaRPr lang="zh-CN" altLang="en-US" sz="2400" b="1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161906" y="396587"/>
            <a:ext cx="662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10" name="Picture 2" descr="C:\Users\heinau\Desktop\图像\未标题-3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335" y="394961"/>
            <a:ext cx="1913011" cy="437130"/>
          </a:xfrm>
          <a:prstGeom prst="rect">
            <a:avLst/>
          </a:prstGeom>
          <a:noFill/>
        </p:spPr>
      </p:pic>
      <p:sp>
        <p:nvSpPr>
          <p:cNvPr id="11" name="Rectangle 9"/>
          <p:cNvSpPr/>
          <p:nvPr/>
        </p:nvSpPr>
        <p:spPr>
          <a:xfrm>
            <a:off x="8988338" y="394961"/>
            <a:ext cx="155662" cy="441805"/>
          </a:xfrm>
          <a:prstGeom prst="rect">
            <a:avLst/>
          </a:prstGeom>
          <a:solidFill>
            <a:srgbClr val="E167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幻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A547B-21DD-AE40-9354-0DE47AD04E88}" type="slidenum">
              <a:rPr kumimoji="1" lang="zh-CN" altLang="en-US" smtClean="0"/>
            </a:fld>
            <a:endParaRPr kumimoji="1" lang="zh-CN" altLang="en-US"/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663575" y="1617345"/>
          <a:ext cx="7476490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3025"/>
                <a:gridCol w="6133465"/>
              </a:tblGrid>
              <a:tr h="4146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友商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时间显示，设置每天定时闹钟</a:t>
                      </a:r>
                      <a:endParaRPr lang="zh-CN" altLang="en-US"/>
                    </a:p>
                  </a:txBody>
                  <a:tcPr/>
                </a:tc>
              </a:tr>
              <a:tr h="1718945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  <a:p>
                      <a:pPr algn="ctr">
                        <a:buNone/>
                      </a:pPr>
                      <a:endParaRPr lang="zh-CN" altLang="en-US"/>
                    </a:p>
                    <a:p>
                      <a:pPr algn="ctr">
                        <a:buNone/>
                      </a:pPr>
                      <a:r>
                        <a:rPr lang="zh-CN" altLang="en-US"/>
                        <a:t>本产品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zh-CN"/>
                    </a:p>
                    <a:p>
                      <a:pPr>
                        <a:buNone/>
                      </a:pPr>
                      <a:r>
                        <a:rPr lang="en-US" altLang="zh-CN"/>
                        <a:t>1.</a:t>
                      </a:r>
                      <a:r>
                        <a:rPr lang="zh-CN" altLang="en-US" sz="2000" b="1"/>
                        <a:t>一键记录当前时间</a:t>
                      </a:r>
                      <a:r>
                        <a:rPr lang="zh-CN" altLang="en-US" sz="1800">
                          <a:sym typeface="+mn-ea"/>
                        </a:rPr>
                        <a:t>（</a:t>
                      </a:r>
                      <a:r>
                        <a:rPr lang="zh-CN" altLang="en-US" sz="1800">
                          <a:sym typeface="+mn-ea"/>
                        </a:rPr>
                        <a:t>特色，中老年人智能记录时间模式）</a:t>
                      </a:r>
                      <a:endParaRPr lang="zh-CN" altLang="en-US" sz="1800"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en-US" altLang="zh-CN"/>
                    </a:p>
                    <a:p>
                      <a:pPr>
                        <a:buNone/>
                      </a:pPr>
                      <a:r>
                        <a:rPr lang="en-US" altLang="zh-CN"/>
                        <a:t>2.</a:t>
                      </a:r>
                      <a:r>
                        <a:rPr lang="zh-CN" altLang="en-US" sz="2000" b="1"/>
                        <a:t>功能齐全</a:t>
                      </a:r>
                      <a:r>
                        <a:rPr lang="zh-CN" altLang="en-US"/>
                        <a:t>（时间设置，定时闹钟，指定日期闹钟）</a:t>
                      </a:r>
                      <a:endParaRPr lang="zh-CN" altLang="en-US"/>
                    </a:p>
                    <a:p>
                      <a:pPr>
                        <a:buNone/>
                      </a:pPr>
                      <a:endParaRPr lang="en-US" altLang="zh-CN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/>
          <p:nvPr/>
        </p:nvSpPr>
        <p:spPr>
          <a:xfrm>
            <a:off x="0" y="399415"/>
            <a:ext cx="4029075" cy="441960"/>
          </a:xfrm>
          <a:prstGeom prst="rect">
            <a:avLst/>
          </a:prstGeom>
          <a:solidFill>
            <a:srgbClr val="E167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10"/>
          <p:cNvSpPr/>
          <p:nvPr/>
        </p:nvSpPr>
        <p:spPr>
          <a:xfrm>
            <a:off x="663838" y="394961"/>
            <a:ext cx="327914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基础功能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——</a:t>
            </a:r>
            <a:r>
              <a:rPr lang="zh-CN" altLang="en-US" sz="2400" b="1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产品结构</a:t>
            </a:r>
            <a:endParaRPr lang="zh-CN" altLang="en-US" sz="2400" b="1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161906" y="396587"/>
            <a:ext cx="662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10" name="Picture 2" descr="C:\Users\heinau\Desktop\图像\未标题-3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335" y="394961"/>
            <a:ext cx="1913011" cy="437130"/>
          </a:xfrm>
          <a:prstGeom prst="rect">
            <a:avLst/>
          </a:prstGeom>
          <a:noFill/>
        </p:spPr>
      </p:pic>
      <p:sp>
        <p:nvSpPr>
          <p:cNvPr id="11" name="Rectangle 9"/>
          <p:cNvSpPr/>
          <p:nvPr/>
        </p:nvSpPr>
        <p:spPr>
          <a:xfrm>
            <a:off x="8988338" y="394961"/>
            <a:ext cx="155662" cy="441805"/>
          </a:xfrm>
          <a:prstGeom prst="rect">
            <a:avLst/>
          </a:prstGeom>
          <a:solidFill>
            <a:srgbClr val="E167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幻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A547B-21DD-AE40-9354-0DE47AD04E88}" type="slidenum">
              <a:rPr kumimoji="1" lang="zh-CN" altLang="en-US" smtClean="0"/>
            </a:fld>
            <a:endParaRPr kumimoji="1"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1360" y="2960370"/>
            <a:ext cx="2243455" cy="198818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5575" y="943610"/>
            <a:ext cx="2331085" cy="195008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4035" y="943610"/>
            <a:ext cx="2118360" cy="194945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99745" y="1085850"/>
            <a:ext cx="344297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bg1"/>
                </a:solidFill>
              </a:rPr>
              <a:t>结构特点：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 sz="2000">
              <a:solidFill>
                <a:schemeClr val="bg1"/>
              </a:solidFill>
            </a:endParaRPr>
          </a:p>
          <a:p>
            <a:r>
              <a:rPr lang="en-US" altLang="zh-CN" sz="2000">
                <a:solidFill>
                  <a:schemeClr val="bg1"/>
                </a:solidFill>
              </a:rPr>
              <a:t>1.</a:t>
            </a:r>
            <a:r>
              <a:rPr lang="zh-CN" altLang="en-US" sz="2000">
                <a:solidFill>
                  <a:schemeClr val="bg1"/>
                </a:solidFill>
              </a:rPr>
              <a:t>易拆解替换存储的药盒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en-US" altLang="zh-CN" sz="2000">
              <a:solidFill>
                <a:schemeClr val="bg1"/>
              </a:solidFill>
            </a:endParaRPr>
          </a:p>
          <a:p>
            <a:r>
              <a:rPr lang="en-US" altLang="zh-CN" sz="2000">
                <a:solidFill>
                  <a:schemeClr val="bg1"/>
                </a:solidFill>
              </a:rPr>
              <a:t>2.</a:t>
            </a:r>
            <a:r>
              <a:rPr lang="zh-CN" altLang="en-US" sz="2000">
                <a:solidFill>
                  <a:schemeClr val="bg1"/>
                </a:solidFill>
              </a:rPr>
              <a:t>长方体结构，便携带</a:t>
            </a:r>
            <a:endParaRPr lang="zh-CN" altLang="en-US" sz="2000">
              <a:solidFill>
                <a:schemeClr val="bg1"/>
              </a:solidFill>
            </a:endParaRPr>
          </a:p>
          <a:p>
            <a:r>
              <a:rPr lang="zh-CN" altLang="en-US" sz="2000">
                <a:solidFill>
                  <a:schemeClr val="bg1"/>
                </a:solidFill>
              </a:rPr>
              <a:t>（简约型、省空间）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en-US" altLang="zh-CN" sz="2000">
              <a:solidFill>
                <a:schemeClr val="bg1"/>
              </a:solidFill>
            </a:endParaRPr>
          </a:p>
          <a:p>
            <a:r>
              <a:rPr lang="en-US" altLang="zh-CN" sz="2000">
                <a:solidFill>
                  <a:schemeClr val="bg1"/>
                </a:solidFill>
              </a:rPr>
              <a:t>3.</a:t>
            </a:r>
            <a:r>
              <a:rPr lang="zh-CN" altLang="en-US" sz="2000">
                <a:solidFill>
                  <a:schemeClr val="bg1"/>
                </a:solidFill>
              </a:rPr>
              <a:t>可添加格栏，有效分类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/>
          <p:nvPr/>
        </p:nvSpPr>
        <p:spPr>
          <a:xfrm>
            <a:off x="0" y="399415"/>
            <a:ext cx="3886200" cy="441960"/>
          </a:xfrm>
          <a:prstGeom prst="rect">
            <a:avLst/>
          </a:prstGeom>
          <a:solidFill>
            <a:srgbClr val="E167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10"/>
          <p:cNvSpPr/>
          <p:nvPr/>
        </p:nvSpPr>
        <p:spPr>
          <a:xfrm>
            <a:off x="663838" y="394961"/>
            <a:ext cx="327914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发展前景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——</a:t>
            </a:r>
            <a:r>
              <a:rPr lang="zh-CN" altLang="en-US" sz="2400" b="1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商业模式</a:t>
            </a:r>
            <a:endParaRPr lang="zh-CN" altLang="en-US" sz="2400" b="1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161906" y="396587"/>
            <a:ext cx="66221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10" name="Picture 2" descr="C:\Users\heinau\Desktop\图像\未标题-3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335" y="394961"/>
            <a:ext cx="1913011" cy="437130"/>
          </a:xfrm>
          <a:prstGeom prst="rect">
            <a:avLst/>
          </a:prstGeom>
          <a:noFill/>
        </p:spPr>
      </p:pic>
      <p:sp>
        <p:nvSpPr>
          <p:cNvPr id="11" name="Rectangle 9"/>
          <p:cNvSpPr/>
          <p:nvPr/>
        </p:nvSpPr>
        <p:spPr>
          <a:xfrm>
            <a:off x="8988338" y="394961"/>
            <a:ext cx="155662" cy="441805"/>
          </a:xfrm>
          <a:prstGeom prst="rect">
            <a:avLst/>
          </a:prstGeom>
          <a:solidFill>
            <a:srgbClr val="E167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幻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A547B-21DD-AE40-9354-0DE47AD04E88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5340" y="1546225"/>
            <a:ext cx="5623560" cy="23069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>
                <a:solidFill>
                  <a:schemeClr val="bg1"/>
                </a:solidFill>
              </a:rPr>
              <a:t>市场定位：</a:t>
            </a:r>
            <a:endParaRPr lang="zh-CN" altLang="en-US">
              <a:solidFill>
                <a:schemeClr val="bg1"/>
              </a:solidFill>
            </a:endParaRPr>
          </a:p>
          <a:p>
            <a:pPr algn="l"/>
            <a:endParaRPr lang="zh-CN" altLang="en-US">
              <a:solidFill>
                <a:schemeClr val="bg1"/>
              </a:solidFill>
            </a:endParaRPr>
          </a:p>
          <a:p>
            <a:pPr lvl="1" algn="l"/>
            <a:r>
              <a:rPr lang="zh-CN" altLang="en-US">
                <a:solidFill>
                  <a:schemeClr val="bg1"/>
                </a:solidFill>
              </a:rPr>
              <a:t>场景：</a:t>
            </a:r>
            <a:endParaRPr lang="zh-CN" altLang="en-US">
              <a:solidFill>
                <a:schemeClr val="bg1"/>
              </a:solidFill>
            </a:endParaRPr>
          </a:p>
          <a:p>
            <a:pPr lvl="1" algn="l"/>
            <a:r>
              <a:rPr lang="zh-CN" altLang="en-US">
                <a:solidFill>
                  <a:schemeClr val="bg1"/>
                </a:solidFill>
              </a:rPr>
              <a:t>        需要定时吃药的健忘的中老年人（目标客户）</a:t>
            </a:r>
            <a:endParaRPr lang="zh-CN" altLang="en-US">
              <a:solidFill>
                <a:schemeClr val="bg1"/>
              </a:solidFill>
            </a:endParaRPr>
          </a:p>
          <a:p>
            <a:pPr lvl="1" algn="l"/>
            <a:endParaRPr lang="zh-CN" altLang="en-US">
              <a:solidFill>
                <a:schemeClr val="bg1"/>
              </a:solidFill>
            </a:endParaRPr>
          </a:p>
          <a:p>
            <a:pPr lvl="1" algn="l"/>
            <a:r>
              <a:rPr lang="zh-CN" altLang="en-US">
                <a:solidFill>
                  <a:schemeClr val="bg1"/>
                </a:solidFill>
              </a:rPr>
              <a:t>谁会去买单：</a:t>
            </a:r>
            <a:endParaRPr lang="zh-CN" altLang="en-US">
              <a:solidFill>
                <a:schemeClr val="bg1"/>
              </a:solidFill>
            </a:endParaRPr>
          </a:p>
          <a:p>
            <a:pPr lvl="1" algn="l"/>
            <a:r>
              <a:rPr lang="zh-CN" altLang="en-US">
                <a:solidFill>
                  <a:schemeClr val="bg1"/>
                </a:solidFill>
              </a:rPr>
              <a:t>        中老年人的子女</a:t>
            </a:r>
            <a:endParaRPr lang="zh-CN" altLang="en-US">
              <a:solidFill>
                <a:schemeClr val="bg1"/>
              </a:solidFill>
            </a:endParaRPr>
          </a:p>
          <a:p>
            <a:pPr lvl="1" algn="l"/>
            <a:r>
              <a:rPr lang="zh-CN" altLang="en-US">
                <a:solidFill>
                  <a:schemeClr val="bg1"/>
                </a:solidFill>
              </a:rPr>
              <a:t>        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养老院、</a:t>
            </a:r>
            <a:r>
              <a:rPr lang="zh-CN" altLang="en-US">
                <a:solidFill>
                  <a:schemeClr val="bg1"/>
                </a:solidFill>
              </a:rPr>
              <a:t>医疗机构、药店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/>
          <p:nvPr/>
        </p:nvSpPr>
        <p:spPr>
          <a:xfrm>
            <a:off x="0" y="399415"/>
            <a:ext cx="3886200" cy="441960"/>
          </a:xfrm>
          <a:prstGeom prst="rect">
            <a:avLst/>
          </a:prstGeom>
          <a:solidFill>
            <a:srgbClr val="E167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10"/>
          <p:cNvSpPr/>
          <p:nvPr/>
        </p:nvSpPr>
        <p:spPr>
          <a:xfrm>
            <a:off x="663838" y="394961"/>
            <a:ext cx="327914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发展前景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——</a:t>
            </a:r>
            <a:r>
              <a:rPr lang="zh-CN" altLang="en-US" sz="2400" b="1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商业模式</a:t>
            </a:r>
            <a:endParaRPr lang="zh-CN" altLang="en-US" sz="2400" b="1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161906" y="396587"/>
            <a:ext cx="66221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10" name="Picture 2" descr="C:\Users\heinau\Desktop\图像\未标题-3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335" y="394961"/>
            <a:ext cx="1913011" cy="437130"/>
          </a:xfrm>
          <a:prstGeom prst="rect">
            <a:avLst/>
          </a:prstGeom>
          <a:noFill/>
        </p:spPr>
      </p:pic>
      <p:sp>
        <p:nvSpPr>
          <p:cNvPr id="11" name="Rectangle 9"/>
          <p:cNvSpPr/>
          <p:nvPr/>
        </p:nvSpPr>
        <p:spPr>
          <a:xfrm>
            <a:off x="8988338" y="394961"/>
            <a:ext cx="155662" cy="441805"/>
          </a:xfrm>
          <a:prstGeom prst="rect">
            <a:avLst/>
          </a:prstGeom>
          <a:solidFill>
            <a:srgbClr val="E167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幻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A547B-21DD-AE40-9354-0DE47AD04E88}" type="slidenum">
              <a:rPr kumimoji="1" lang="zh-CN" altLang="en-US" smtClean="0"/>
            </a:fld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3680" y="857250"/>
            <a:ext cx="2954655" cy="400812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2723515" y="3241040"/>
            <a:ext cx="22237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¥99</a:t>
            </a:r>
            <a:endParaRPr lang="en-US" altLang="zh-CN" sz="6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23290" y="1710055"/>
            <a:ext cx="33299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8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¥69</a:t>
            </a:r>
            <a:endParaRPr lang="en-US" altLang="zh-CN" sz="8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extLst>
                                      <p:ext uri="{505F2C04-C923-438B-8C0F-E0CD2BADF298}">
                                        <wppc:dynamicDigit xmlns:wppc="http://www.wps.cn/officeDocument/PresentationCustomData" type="0">
                                          <p:anim to="" calcmode="lin" valueType="num">
                                            <p:cBhvr>
                                              <p:cTn id="12" dur="2000" fill="hold"/>
                                              <p:tgtEl>
                                                <p:spTgt spid="9"/>
                                              </p:tgtEl>
                                              <p:attrNameLst>
                                                <p:attrName>num.show</p:attrName>
                                              </p:attrNameLst>
                                            </p:cBhvr>
                                            <p:tavLst>
                                              <p:tav tm="0">
                                                <p:val>
                                                  <p:fltVal val="0"/>
                                                </p:val>
                                              </p:tav>
                                              <p:tav tm="100000">
                                                <p:val>
                                                  <p:strVal val="#ppt_v"/>
                                                </p:val>
                                              </p:tav>
                                            </p:tavLst>
                                          </p:anim>
                                        </wppc:dynamicDigit>
                                      </p:ext>
                                    </p:extLs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4" grpId="0"/>
      <p:bldP spid="14" grpId="1"/>
      <p:bldP spid="9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A547B-21DD-AE40-9354-0DE47AD04E88}" type="slidenum">
              <a:rPr kumimoji="1" lang="zh-CN" altLang="en-US" smtClean="0"/>
            </a:fld>
            <a:endParaRPr kumimoji="1" lang="zh-CN" altLang="en-US"/>
          </a:p>
        </p:txBody>
      </p:sp>
      <p:pic>
        <p:nvPicPr>
          <p:cNvPr id="3" name="Picture 2" descr="C:\Users\heinau\Desktop\图像\未标题-3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304" y="411967"/>
            <a:ext cx="1913011" cy="437130"/>
          </a:xfrm>
          <a:prstGeom prst="rect">
            <a:avLst/>
          </a:prstGeom>
          <a:noFill/>
        </p:spPr>
      </p:pic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629384" y="2049463"/>
            <a:ext cx="7418504" cy="907859"/>
          </a:xfrm>
        </p:spPr>
        <p:txBody>
          <a:bodyPr>
            <a:noAutofit/>
          </a:bodyPr>
          <a:lstStyle/>
          <a:p>
            <a:pPr algn="l"/>
            <a:r>
              <a:rPr lang="en-US" altLang="zh-CN" sz="4800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Thank</a:t>
            </a:r>
            <a:r>
              <a:rPr lang="zh-CN" altLang="en-US" sz="4800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 </a:t>
            </a:r>
            <a:r>
              <a:rPr lang="en-US" altLang="zh-CN" sz="4800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You</a:t>
            </a:r>
            <a:r>
              <a:rPr lang="zh-CN" altLang="en-US" sz="4800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！</a:t>
            </a:r>
            <a:endParaRPr lang="en-US" sz="48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0e63aec3-2197-49d1-961e-4e1e39b63485}"/>
</p:tagLst>
</file>

<file path=ppt/tags/tag2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01183704032_1_1"/>
  <p:tag name="KSO_WM_UNIT_DYNAMIC_NUM_START" val="0"/>
  <p:tag name="KSO_WM_UNIT_DYNAMIC_NUM_END" val="99"/>
</p:tagLst>
</file>

<file path=ppt/theme/theme1.xml><?xml version="1.0" encoding="utf-8"?>
<a:theme xmlns:a="http://schemas.openxmlformats.org/drawingml/2006/main" name="Office 主题">
  <a:themeElements>
    <a:clrScheme name="DF主题色01 1">
      <a:dk1>
        <a:srgbClr val="262626"/>
      </a:dk1>
      <a:lt1>
        <a:srgbClr val="FFFFFF"/>
      </a:lt1>
      <a:dk2>
        <a:srgbClr val="262626"/>
      </a:dk2>
      <a:lt2>
        <a:srgbClr val="EEECE1"/>
      </a:lt2>
      <a:accent1>
        <a:srgbClr val="FF8000"/>
      </a:accent1>
      <a:accent2>
        <a:srgbClr val="FFCC66"/>
      </a:accent2>
      <a:accent3>
        <a:srgbClr val="FFFF00"/>
      </a:accent3>
      <a:accent4>
        <a:srgbClr val="66FFCC"/>
      </a:accent4>
      <a:accent5>
        <a:srgbClr val="66CCFF"/>
      </a:accent5>
      <a:accent6>
        <a:srgbClr val="F79646"/>
      </a:accent6>
      <a:hlink>
        <a:srgbClr val="66CCFF"/>
      </a:hlink>
      <a:folHlink>
        <a:srgbClr val="6666F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409</Words>
  <Application>WPS 演示</Application>
  <PresentationFormat>全屏显示(16:9)</PresentationFormat>
  <Paragraphs>106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</vt:lpstr>
      <vt:lpstr>Microsoft YaHei UI</vt:lpstr>
      <vt:lpstr>黑体</vt:lpstr>
      <vt:lpstr>Microsoft YaHei UI Light</vt:lpstr>
      <vt:lpstr>Calibri</vt:lpstr>
      <vt:lpstr>Arial Unicode MS</vt:lpstr>
      <vt:lpstr>Office 主题</vt:lpstr>
      <vt:lpstr>中老年人智能药盒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 You！</vt:lpstr>
    </vt:vector>
  </TitlesOfParts>
  <Company>DFRobot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DF 通用PPT模板</dc:title>
  <dc:creator>沁媛 何</dc:creator>
  <cp:lastModifiedBy>星光</cp:lastModifiedBy>
  <cp:revision>89</cp:revision>
  <dcterms:created xsi:type="dcterms:W3CDTF">2016-03-03T07:50:00Z</dcterms:created>
  <dcterms:modified xsi:type="dcterms:W3CDTF">2020-09-27T07:38:16Z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