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256" r:id="rId2"/>
    <p:sldId id="636" r:id="rId3"/>
    <p:sldId id="488" r:id="rId4"/>
    <p:sldId id="637" r:id="rId5"/>
    <p:sldId id="297" r:id="rId6"/>
    <p:sldId id="574" r:id="rId7"/>
    <p:sldId id="576" r:id="rId8"/>
    <p:sldId id="577" r:id="rId9"/>
    <p:sldId id="578" r:id="rId10"/>
    <p:sldId id="299" r:id="rId11"/>
    <p:sldId id="432" r:id="rId12"/>
    <p:sldId id="638" r:id="rId13"/>
    <p:sldId id="301" r:id="rId14"/>
    <p:sldId id="321" r:id="rId15"/>
    <p:sldId id="434" r:id="rId16"/>
    <p:sldId id="435" r:id="rId17"/>
    <p:sldId id="436" r:id="rId18"/>
    <p:sldId id="437" r:id="rId19"/>
    <p:sldId id="640" r:id="rId20"/>
    <p:sldId id="324" r:id="rId21"/>
    <p:sldId id="641" r:id="rId22"/>
    <p:sldId id="325" r:id="rId23"/>
    <p:sldId id="491" r:id="rId24"/>
    <p:sldId id="443" r:id="rId25"/>
    <p:sldId id="490" r:id="rId26"/>
    <p:sldId id="462" r:id="rId27"/>
    <p:sldId id="463" r:id="rId28"/>
    <p:sldId id="449" r:id="rId29"/>
    <p:sldId id="450" r:id="rId30"/>
    <p:sldId id="334" r:id="rId31"/>
    <p:sldId id="492" r:id="rId32"/>
    <p:sldId id="549" r:id="rId33"/>
    <p:sldId id="455" r:id="rId34"/>
    <p:sldId id="465" r:id="rId35"/>
    <p:sldId id="459" r:id="rId36"/>
    <p:sldId id="460" r:id="rId37"/>
    <p:sldId id="348" r:id="rId38"/>
    <p:sldId id="563" r:id="rId39"/>
    <p:sldId id="565" r:id="rId40"/>
    <p:sldId id="566" r:id="rId41"/>
    <p:sldId id="567" r:id="rId42"/>
    <p:sldId id="568" r:id="rId43"/>
    <p:sldId id="569" r:id="rId44"/>
    <p:sldId id="570" r:id="rId45"/>
    <p:sldId id="474" r:id="rId46"/>
    <p:sldId id="467" r:id="rId47"/>
    <p:sldId id="476" r:id="rId48"/>
    <p:sldId id="642" r:id="rId49"/>
    <p:sldId id="359" r:id="rId50"/>
    <p:sldId id="643" r:id="rId51"/>
    <p:sldId id="360" r:id="rId52"/>
    <p:sldId id="477" r:id="rId53"/>
    <p:sldId id="572" r:id="rId54"/>
    <p:sldId id="571" r:id="rId55"/>
    <p:sldId id="478" r:id="rId56"/>
    <p:sldId id="489" r:id="rId57"/>
    <p:sldId id="480" r:id="rId58"/>
    <p:sldId id="479" r:id="rId59"/>
    <p:sldId id="553" r:id="rId60"/>
    <p:sldId id="551" r:id="rId61"/>
    <p:sldId id="482" r:id="rId62"/>
    <p:sldId id="483" r:id="rId63"/>
    <p:sldId id="486" r:id="rId64"/>
    <p:sldId id="487" r:id="rId65"/>
    <p:sldId id="644" r:id="rId66"/>
    <p:sldId id="552" r:id="rId67"/>
    <p:sldId id="562" r:id="rId68"/>
    <p:sldId id="639" r:id="rId69"/>
    <p:sldId id="370" r:id="rId70"/>
    <p:sldId id="293" r:id="rId71"/>
  </p:sldIdLst>
  <p:sldSz cx="12192000" cy="6858000"/>
  <p:notesSz cx="7104063" cy="10234613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0FF"/>
    <a:srgbClr val="EA9F2C"/>
    <a:srgbClr val="FFAB1F"/>
    <a:srgbClr val="E88C39"/>
    <a:srgbClr val="FFFFFF"/>
    <a:srgbClr val="FFE2B3"/>
    <a:srgbClr val="333333"/>
    <a:srgbClr val="FFB845"/>
    <a:srgbClr val="666666"/>
    <a:srgbClr val="E37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70" autoAdjust="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教学设计体现若：学习目标；</a:t>
            </a:r>
          </a:p>
          <a:p>
            <a:r>
              <a:rPr lang="zh-CN" altLang="en-US"/>
              <a:t>环节设置：环环相扣；</a:t>
            </a:r>
          </a:p>
          <a:p>
            <a:r>
              <a:rPr lang="en-US" altLang="zh-CN"/>
              <a:t>“</a:t>
            </a:r>
            <a:r>
              <a:rPr lang="zh-CN" altLang="en-US"/>
              <a:t>步骤化</a:t>
            </a:r>
            <a:r>
              <a:rPr lang="en-US" altLang="zh-CN"/>
              <a:t>”</a:t>
            </a:r>
            <a:r>
              <a:rPr lang="zh-CN" altLang="en-US"/>
              <a:t>，缺乏知识强调，每部分落脚点；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明确目标，练习体现目标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while Ture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while Ture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while Ture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图形化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9.png"/><Relationship Id="rId7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6.png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6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37540" y="2990850"/>
            <a:ext cx="5856605" cy="87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b="1">
                <a:solidFill>
                  <a:schemeClr val="bg1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第一课：猜数字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7540" y="2186940"/>
            <a:ext cx="5274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Microsoft YaHei Regular" panose="020B0702040204020203" charset="-122"/>
                <a:ea typeface="Microsoft YaHei Regular" panose="020B0702040204020203" charset="-122"/>
              </a:rPr>
              <a:t>用行空板学</a:t>
            </a:r>
            <a:r>
              <a:rPr lang="en-US" altLang="zh-CN" sz="2800">
                <a:solidFill>
                  <a:schemeClr val="bg1"/>
                </a:solidFill>
                <a:latin typeface="Microsoft YaHei Regular" panose="020B0702040204020203" charset="-122"/>
                <a:ea typeface="Microsoft YaHei Regular" panose="020B0702040204020203" charset="-122"/>
              </a:rPr>
              <a:t>Python</a:t>
            </a:r>
          </a:p>
        </p:txBody>
      </p:sp>
      <p:pic>
        <p:nvPicPr>
          <p:cNvPr id="9" name="图片 8" descr="mind+ppt-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" y="4937125"/>
            <a:ext cx="2246078" cy="10179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99185" y="4937125"/>
            <a:ext cx="1935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蘑菇云培训</a:t>
            </a:r>
            <a:r>
              <a:rPr lang="en-US" altLang="zh-CN" sz="2100" b="1" dirty="0">
                <a:solidFill>
                  <a:schemeClr val="bg1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99185" y="5495925"/>
            <a:ext cx="17195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chemeClr val="bg1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Frank</a:t>
            </a:r>
            <a:r>
              <a:rPr lang="zh-CN" altLang="en-US" sz="2100" b="1" dirty="0">
                <a:solidFill>
                  <a:schemeClr val="bg1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老师</a:t>
            </a:r>
            <a:endParaRPr lang="en-US" altLang="zh-CN" sz="2100" b="1" dirty="0">
              <a:solidFill>
                <a:schemeClr val="bg1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1911985"/>
            <a:ext cx="7088505" cy="38665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07770" y="2343150"/>
            <a:ext cx="29610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.py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文件；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新建文件</a:t>
            </a:r>
          </a:p>
        </p:txBody>
      </p:sp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1871980"/>
            <a:ext cx="7195185" cy="39071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07770" y="2343150"/>
            <a:ext cx="296100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.py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文件；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双击文件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，打开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代码编辑区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新建文件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2752090"/>
            <a:ext cx="890270" cy="890270"/>
          </a:xfrm>
          <a:prstGeom prst="rect">
            <a:avLst/>
          </a:prstGeom>
        </p:spPr>
      </p:pic>
      <p:pic>
        <p:nvPicPr>
          <p:cNvPr id="10" name="图片 9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73395" y="2804795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项目实现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799080"/>
            <a:ext cx="105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5587365"/>
            <a:ext cx="1591310" cy="1036320"/>
          </a:xfrm>
          <a:prstGeom prst="rect">
            <a:avLst/>
          </a:prstGeom>
        </p:spPr>
      </p:pic>
      <p:pic>
        <p:nvPicPr>
          <p:cNvPr id="9" name="图片 8" descr="543211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030" y="1157605"/>
            <a:ext cx="737870" cy="780415"/>
          </a:xfrm>
          <a:prstGeom prst="rect">
            <a:avLst/>
          </a:prstGeom>
        </p:spPr>
      </p:pic>
      <p:pic>
        <p:nvPicPr>
          <p:cNvPr id="2" name="图片 1" descr="12121d+ppt-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3350" y="5081905"/>
            <a:ext cx="1458595" cy="120332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97070" y="1331595"/>
            <a:ext cx="4040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！</a:t>
            </a:r>
          </a:p>
        </p:txBody>
      </p:sp>
      <p:pic>
        <p:nvPicPr>
          <p:cNvPr id="101" name="图片 100"/>
          <p:cNvPicPr/>
          <p:nvPr/>
        </p:nvPicPr>
        <p:blipFill>
          <a:blip r:embed="rId6"/>
          <a:srcRect l="1610" t="9965" r="923" b="15880"/>
          <a:stretch>
            <a:fillRect/>
          </a:stretch>
        </p:blipFill>
        <p:spPr>
          <a:xfrm>
            <a:off x="3573780" y="2571115"/>
            <a:ext cx="5887085" cy="2304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18355" y="522922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打印输出：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hello world!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1290955" y="2552065"/>
            <a:ext cx="6382385" cy="61849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)	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34440" y="3689985"/>
            <a:ext cx="6675755" cy="85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None/>
            </a:pPr>
            <a:r>
              <a:rPr lang="en-US" altLang="zh-CN" sz="2000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 )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是具有打印功能的内置函数，（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)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里是打印输出的内容</a:t>
            </a: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用英文输入法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90955" y="5427345"/>
            <a:ext cx="2827655" cy="554355"/>
            <a:chOff x="6667" y="7747"/>
            <a:chExt cx="4453" cy="873"/>
          </a:xfrm>
        </p:grpSpPr>
        <p:sp>
          <p:nvSpPr>
            <p:cNvPr id="2" name="文本框 1"/>
            <p:cNvSpPr txBox="1"/>
            <p:nvPr/>
          </p:nvSpPr>
          <p:spPr>
            <a:xfrm>
              <a:off x="7853" y="7789"/>
              <a:ext cx="3267" cy="7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print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：打印，输出</a:t>
              </a:r>
              <a:endParaRPr lang="zh-CN" altLang="en-US"/>
            </a:p>
          </p:txBody>
        </p:sp>
        <p:pic>
          <p:nvPicPr>
            <p:cNvPr id="102" name="图片 101"/>
            <p:cNvPicPr/>
            <p:nvPr/>
          </p:nvPicPr>
          <p:blipFill>
            <a:blip r:embed="rId5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）程序编写</a:t>
            </a:r>
          </a:p>
        </p:txBody>
      </p:sp>
      <p:sp>
        <p:nvSpPr>
          <p:cNvPr id="4" name="矩形 3"/>
          <p:cNvSpPr/>
          <p:nvPr/>
        </p:nvSpPr>
        <p:spPr>
          <a:xfrm>
            <a:off x="1290955" y="2552065"/>
            <a:ext cx="6382385" cy="61849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'hello world！'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	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34440" y="3689985"/>
            <a:ext cx="6675755" cy="85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None/>
            </a:pPr>
            <a:r>
              <a:rPr lang="en-US" altLang="zh-CN" sz="2000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 )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是具有打印功能的内置函数，（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)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里是打印输出的内容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用英文输入法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90955" y="5427345"/>
            <a:ext cx="2827655" cy="554355"/>
            <a:chOff x="6667" y="7747"/>
            <a:chExt cx="4453" cy="873"/>
          </a:xfrm>
        </p:grpSpPr>
        <p:sp>
          <p:nvSpPr>
            <p:cNvPr id="2" name="文本框 1"/>
            <p:cNvSpPr txBox="1"/>
            <p:nvPr/>
          </p:nvSpPr>
          <p:spPr>
            <a:xfrm>
              <a:off x="7853" y="7789"/>
              <a:ext cx="3267" cy="7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print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：打印，输出</a:t>
              </a:r>
              <a:endParaRPr lang="zh-CN" altLang="en-US"/>
            </a:p>
          </p:txBody>
        </p:sp>
        <p:pic>
          <p:nvPicPr>
            <p:cNvPr id="102" name="图片 101"/>
            <p:cNvPicPr/>
            <p:nvPr/>
          </p:nvPicPr>
          <p:blipFill>
            <a:blip r:embed="rId5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265" y="1951990"/>
            <a:ext cx="7087870" cy="38652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3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）程序运行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265" y="1951990"/>
            <a:ext cx="7087870" cy="38652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3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）程序运行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7770" y="2343150"/>
            <a:ext cx="296100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终端显示</a:t>
            </a:r>
            <a:endParaRPr 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终端是</a:t>
            </a:r>
            <a:r>
              <a:rPr 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人机交互的窗口</a:t>
            </a:r>
            <a:endParaRPr 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  <a:r>
              <a:rPr 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交互提示符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360" y="1911985"/>
            <a:ext cx="7110730" cy="38779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3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）程序运行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7770" y="2343150"/>
            <a:ext cx="296100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注释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解释说明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代码，提高程序可读性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不执行注释语句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44053" y="3013501"/>
            <a:ext cx="3103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动手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练习</a:t>
            </a:r>
            <a:r>
              <a:rPr lang="en-US" altLang="zh-CN" sz="48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582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ind+ppt-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640" y="2800985"/>
            <a:ext cx="890270" cy="89027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486910" y="2830830"/>
            <a:ext cx="105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73395" y="2831465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</a:p>
        </p:txBody>
      </p:sp>
      <p:pic>
        <p:nvPicPr>
          <p:cNvPr id="10" name="图片 9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1.hello world!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68389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）动手练习：</a:t>
            </a:r>
          </a:p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试试改变引号中的内容，看看效果吧！</a:t>
            </a:r>
          </a:p>
        </p:txBody>
      </p:sp>
      <p:sp>
        <p:nvSpPr>
          <p:cNvPr id="2" name="矩形 1"/>
          <p:cNvSpPr/>
          <p:nvPr/>
        </p:nvSpPr>
        <p:spPr>
          <a:xfrm>
            <a:off x="2905125" y="3423285"/>
            <a:ext cx="6382385" cy="61849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('****')	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2752090"/>
            <a:ext cx="890270" cy="890270"/>
          </a:xfrm>
          <a:prstGeom prst="rect">
            <a:avLst/>
          </a:prstGeom>
        </p:spPr>
      </p:pic>
      <p:pic>
        <p:nvPicPr>
          <p:cNvPr id="10" name="图片 9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73395" y="2804795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项目实现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799080"/>
            <a:ext cx="105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990579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5587365"/>
            <a:ext cx="1591310" cy="103632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97070" y="1331595"/>
            <a:ext cx="4040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密码验证提示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6690" y="5175250"/>
            <a:ext cx="4417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获取输入密码，显示提示信息</a:t>
            </a:r>
          </a:p>
        </p:txBody>
      </p:sp>
      <p:pic>
        <p:nvPicPr>
          <p:cNvPr id="3" name="图片 2" descr="12121d+ppt-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3350" y="5081905"/>
            <a:ext cx="1458595" cy="1203325"/>
          </a:xfrm>
          <a:prstGeom prst="rect">
            <a:avLst/>
          </a:prstGeom>
        </p:spPr>
      </p:pic>
      <p:pic>
        <p:nvPicPr>
          <p:cNvPr id="4" name="图片 3" descr="543211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690" y="1104265"/>
            <a:ext cx="737870" cy="7804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63085" y="2373630"/>
            <a:ext cx="4046855" cy="2545715"/>
            <a:chOff x="10666" y="3213"/>
            <a:chExt cx="6772" cy="45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66" y="4021"/>
              <a:ext cx="3770" cy="372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740000">
              <a:off x="14288" y="3213"/>
              <a:ext cx="3150" cy="22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密码验证提示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5735" y="3787775"/>
            <a:ext cx="1503680" cy="11315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25" y="3698240"/>
            <a:ext cx="1325245" cy="1206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3631565"/>
            <a:ext cx="1110615" cy="1261745"/>
          </a:xfrm>
          <a:prstGeom prst="rect">
            <a:avLst/>
          </a:prstGeom>
        </p:spPr>
      </p:pic>
      <p:pic>
        <p:nvPicPr>
          <p:cNvPr id="19" name="图片 18" descr="工具箱"/>
          <p:cNvPicPr>
            <a:picLocks noChangeAspect="1"/>
          </p:cNvPicPr>
          <p:nvPr/>
        </p:nvPicPr>
        <p:blipFill>
          <a:blip r:embed="rId8"/>
          <a:srcRect t="7833" b="8567"/>
          <a:stretch>
            <a:fillRect/>
          </a:stretch>
        </p:blipFill>
        <p:spPr>
          <a:xfrm>
            <a:off x="6414770" y="1633220"/>
            <a:ext cx="1905000" cy="15925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1055" y="3563620"/>
            <a:ext cx="1524000" cy="14763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</a:t>
            </a:r>
            <a:r>
              <a:rPr lang="zh-CN" altLang="en-US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lang="zh-CN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具有特定功能的代码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319770" y="1282700"/>
            <a:ext cx="1676400" cy="1524000"/>
            <a:chOff x="14264" y="2769"/>
            <a:chExt cx="2640" cy="24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264" y="2769"/>
              <a:ext cx="2640" cy="240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384" y="3324"/>
              <a:ext cx="24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可以把函数比作一个工具箱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29690" y="3225800"/>
            <a:ext cx="32385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密码验证提示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433705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内置函数：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预先定义好、可以直接调用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150" y="2107565"/>
            <a:ext cx="4464050" cy="347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3955" y="3244850"/>
            <a:ext cx="857250" cy="2863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1205" y="4174490"/>
            <a:ext cx="857250" cy="2590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</a:t>
            </a:r>
            <a:r>
              <a:rPr lang="zh-CN" altLang="en-US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lang="zh-CN" sz="24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具有特定功能的代码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150" y="5753100"/>
            <a:ext cx="2530475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Python自带6</a:t>
            </a:r>
            <a:r>
              <a:rPr lang="en-US" altLang="zh-CN" sz="16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16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个内置函数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34560" y="5175250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print():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打印，输出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输出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850" y="1968500"/>
            <a:ext cx="2853055" cy="29203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29610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print()函数：打印输出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07770" y="2783205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带引号，</a:t>
            </a:r>
            <a:r>
              <a:rPr 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直接打印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括号内容</a:t>
            </a:r>
            <a:endParaRPr 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3335" y="3378835"/>
            <a:ext cx="5335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单、双引号相同：直接打印出引号里内容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942455" y="3390265"/>
            <a:ext cx="3841115" cy="798830"/>
            <a:chOff x="1292" y="2484"/>
            <a:chExt cx="6049" cy="1258"/>
          </a:xfrm>
        </p:grpSpPr>
        <p:sp>
          <p:nvSpPr>
            <p:cNvPr id="19" name="文本框 18"/>
            <p:cNvSpPr txBox="1"/>
            <p:nvPr/>
          </p:nvSpPr>
          <p:spPr>
            <a:xfrm>
              <a:off x="1292" y="2484"/>
              <a:ext cx="471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l"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三引号：换行打印</a:t>
              </a:r>
            </a:p>
            <a:p>
              <a:pPr algn="l"/>
              <a:endParaRPr lang="zh-CN" altLang="en-US" sz="2000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92" y="3211"/>
              <a:ext cx="6049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endParaRPr lang="zh-CN" altLang="en-US" sz="1600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379855" y="3948430"/>
            <a:ext cx="3764280" cy="142748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('hello world!')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("hello world!")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9855" y="3851910"/>
            <a:ext cx="3886835" cy="203263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35165" y="3948430"/>
            <a:ext cx="3764280" cy="175958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('''hello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world!''')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2455" y="3948430"/>
            <a:ext cx="3841115" cy="193992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2" grpId="0" bldLvl="0" animBg="1"/>
      <p:bldP spid="2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07770" y="2783205"/>
            <a:ext cx="361886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不带引号，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计算机需</a:t>
            </a:r>
            <a:r>
              <a:rPr 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括号里的内容，打印最终结果</a:t>
            </a:r>
            <a:endParaRPr 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29610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print()函数：打印输出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5571490" y="2038350"/>
            <a:ext cx="4050030" cy="213995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('</a:t>
            </a:r>
            <a:r>
              <a:rPr lang="en-US" altLang="zh-CN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1+1</a:t>
            </a: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')</a:t>
            </a:r>
            <a:endParaRPr lang="en-US" altLang="zh-CN" sz="2400" b="1">
              <a:solidFill>
                <a:srgbClr val="539A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1+1</a:t>
            </a: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2905" y="2038350"/>
            <a:ext cx="5055870" cy="304736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29610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数据类型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）知识延伸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7770" y="2703195"/>
            <a:ext cx="329247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常⻅的数据类型：字符串，整数型，浮点数，列表，字典，布尔值，元组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endParaRPr 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500245" y="2412365"/>
          <a:ext cx="6398895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基本数据类型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字符串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(str)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引号括起来的内容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‘python’</a:t>
                      </a:r>
                      <a:r>
                        <a:rPr lang="zh-CN" altLang="en-US" sz="1800">
                          <a:sym typeface="+mn-ea"/>
                        </a:rPr>
                        <a:t>、</a:t>
                      </a:r>
                      <a:r>
                        <a:rPr lang="en-US" altLang="zh-CN" sz="1800">
                          <a:sym typeface="+mn-ea"/>
                        </a:rPr>
                        <a:t>’123’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整数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 (int)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不带小数点的数字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</a:t>
                      </a:r>
                      <a:r>
                        <a:rPr lang="zh-CN" altLang="en-US" sz="1800">
                          <a:sym typeface="+mn-ea"/>
                        </a:rPr>
                        <a:t>、</a:t>
                      </a:r>
                      <a:r>
                        <a:rPr lang="en-US" altLang="zh-CN" sz="1800">
                          <a:sym typeface="+mn-ea"/>
                        </a:rPr>
                        <a:t>2</a:t>
                      </a:r>
                      <a:r>
                        <a:rPr lang="zh-CN" altLang="en-US" sz="1800">
                          <a:sym typeface="+mn-ea"/>
                        </a:rPr>
                        <a:t>、</a:t>
                      </a:r>
                      <a:r>
                        <a:rPr lang="en-US" altLang="zh-CN" sz="1800">
                          <a:sym typeface="+mn-ea"/>
                        </a:rPr>
                        <a:t>123</a:t>
                      </a:r>
                      <a:r>
                        <a:rPr lang="zh-CN" altLang="en-US" sz="1800">
                          <a:sym typeface="+mn-ea"/>
                        </a:rPr>
                        <a:t>、</a:t>
                      </a:r>
                      <a:r>
                        <a:rPr lang="en-US" altLang="zh-CN" sz="1800">
                          <a:sym typeface="+mn-ea"/>
                        </a:rPr>
                        <a:t>67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浮点数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 (float)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带小数点的数字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0.1</a:t>
                      </a:r>
                      <a:r>
                        <a:rPr lang="zh-CN" altLang="en-US"/>
                        <a:t>、</a:t>
                      </a:r>
                      <a:r>
                        <a:rPr lang="en-US" altLang="zh-CN"/>
                        <a:t>0.45</a:t>
                      </a:r>
                      <a:r>
                        <a:rPr lang="zh-CN" altLang="en-US"/>
                        <a:t>、</a:t>
                      </a:r>
                      <a:r>
                        <a:rPr lang="en-US" altLang="zh-CN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29610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算术运算符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）知识延伸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7770" y="2703195"/>
            <a:ext cx="345567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运算符优先级：从左到右，先括号，后乘除，加减最后算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endParaRPr 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610100" y="2372360"/>
          <a:ext cx="6398895" cy="308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算术运算符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sym typeface="+mn-ea"/>
                        </a:rPr>
                        <a:t>1+2=3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3-2=1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/>
                        <a:t>2*2=4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4/2=2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取余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5%2=1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//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除法取整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5//2=2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2**3=8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ind+ppt-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4225" y="4834255"/>
            <a:ext cx="756285" cy="1404620"/>
          </a:xfrm>
          <a:prstGeom prst="rect">
            <a:avLst/>
          </a:prstGeom>
        </p:spPr>
      </p:pic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4" name="图片 3" descr="mind+ppt-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045" y="3776345"/>
            <a:ext cx="9034780" cy="25590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学习目标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99920" y="2121535"/>
            <a:ext cx="755840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实践目标：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99920" y="4183380"/>
            <a:ext cx="340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知识目标：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72235" y="4121150"/>
            <a:ext cx="705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solidFill>
                  <a:srgbClr val="FFAB1F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02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6270" y="2574811"/>
            <a:ext cx="8510905" cy="116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走进</a:t>
            </a:r>
            <a:r>
              <a:rPr lang="en-US" altLang="zh-CN" sz="2000" b="1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Mind+Python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模式，向世界高呼“</a:t>
            </a:r>
            <a:r>
              <a:rPr lang="en-US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Hello world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！”；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想看完整内容吗？请输入密码；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谁最懂我？一起猜数字吧，看谁先猜到正确答案。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06270" y="4548505"/>
            <a:ext cx="8510905" cy="1538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掌握内置函数（</a:t>
            </a:r>
            <a:r>
              <a:rPr lang="en-US" altLang="zh-CN" sz="2000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print()  input()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）、变量；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</a:t>
            </a:r>
            <a:r>
              <a:rPr lang="en-US" altLang="zh-CN" sz="2000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</a:t>
            </a:r>
            <a:r>
              <a:rPr lang="zh-CN" altLang="en-US" sz="2000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条件判断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while</a:t>
            </a:r>
            <a:r>
              <a:rPr lang="zh-CN" altLang="en-US" sz="2000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熟悉缩进、注释、</a:t>
            </a:r>
            <a:r>
              <a:rPr lang="en-US" altLang="zh-CN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文件命名格式等常规操作。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6045" y="2121535"/>
            <a:ext cx="705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solidFill>
                  <a:srgbClr val="FFAB1F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2-1.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7838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）动手练习：尝试在终端打印一首古诗吧</a:t>
            </a:r>
          </a:p>
          <a:p>
            <a:endParaRPr lang="zh-CN" altLang="en-US" sz="2400" b="1" dirty="0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635" y="2998470"/>
            <a:ext cx="3645535" cy="20281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9055" y="2194560"/>
            <a:ext cx="5168265" cy="2468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03040" y="5175250"/>
            <a:ext cx="48494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input():获取终端输入</a:t>
            </a:r>
            <a:endParaRPr lang="zh-CN" altLang="en-US" sz="2400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()函数：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获取终端输入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21" name="矩形 20"/>
          <p:cNvSpPr/>
          <p:nvPr/>
        </p:nvSpPr>
        <p:spPr>
          <a:xfrm>
            <a:off x="5433060" y="1911985"/>
            <a:ext cx="5377815" cy="154749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=</a:t>
            </a:r>
            <a:r>
              <a:rPr sz="2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input</a:t>
            </a:r>
            <a:r>
              <a:rPr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'请输入</a:t>
            </a:r>
            <a:r>
              <a:rPr lang="zh-CN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</a:t>
            </a:r>
            <a:r>
              <a:rPr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:'</a:t>
            </a:r>
            <a:r>
              <a:rPr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1100" y="2743200"/>
            <a:ext cx="409829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input()函数默认数据类型为</a:t>
            </a:r>
            <a:r>
              <a:rPr lang="zh-CN" altLang="en-US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字符串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lang="zh-CN" altLang="en-US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input()函数的结果需赋值给变量；</a:t>
            </a:r>
          </a:p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endParaRPr lang="en-US" alt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33060" y="2743200"/>
            <a:ext cx="5205095" cy="381000"/>
            <a:chOff x="8556" y="4320"/>
            <a:chExt cx="8197" cy="600"/>
          </a:xfrm>
        </p:grpSpPr>
        <p:sp>
          <p:nvSpPr>
            <p:cNvPr id="10" name="矩形 9"/>
            <p:cNvSpPr/>
            <p:nvPr/>
          </p:nvSpPr>
          <p:spPr>
            <a:xfrm>
              <a:off x="8556" y="4320"/>
              <a:ext cx="1008" cy="600"/>
            </a:xfrm>
            <a:prstGeom prst="rect">
              <a:avLst/>
            </a:prstGeom>
            <a:noFill/>
            <a:ln w="28575">
              <a:solidFill>
                <a:srgbClr val="FFAB1F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</a14:hiddenFill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变量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9911" y="4320"/>
              <a:ext cx="2099" cy="600"/>
            </a:xfrm>
            <a:prstGeom prst="rect">
              <a:avLst/>
            </a:prstGeom>
            <a:noFill/>
            <a:ln w="28575">
              <a:solidFill>
                <a:srgbClr val="FFAB1F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</a14:hiddenFill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赋值运算符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2296" y="4320"/>
              <a:ext cx="4457" cy="600"/>
            </a:xfrm>
            <a:prstGeom prst="rect">
              <a:avLst/>
            </a:prstGeom>
            <a:noFill/>
            <a:ln w="28575">
              <a:solidFill>
                <a:srgbClr val="FFAB1F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tint val="100000"/>
                          <a:shade val="100000"/>
                          <a:satMod val="130000"/>
                        </a:schemeClr>
                      </a:gs>
                      <a:gs pos="100000">
                        <a:schemeClr val="accent1">
                          <a:tint val="50000"/>
                          <a:shade val="100000"/>
                          <a:satMod val="350000"/>
                        </a:schemeClr>
                      </a:gs>
                    </a:gsLst>
                    <a:lin ang="16200000" scaled="0"/>
                  </a:gradFill>
                </a14:hiddenFill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altLang="zh-CN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input()</a:t>
              </a:r>
              <a:r>
                <a: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函数获取输入内容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1871980"/>
            <a:ext cx="4613275" cy="197739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()函数：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获取终端输入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81100" y="2743200"/>
            <a:ext cx="409829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input()函数默认数据类型为</a:t>
            </a:r>
            <a:r>
              <a:rPr lang="zh-CN" altLang="en-US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字符串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lang="zh-CN" altLang="en-US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input()函数结果需赋值给变量；</a:t>
            </a:r>
          </a:p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endParaRPr lang="en-US" alt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427228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变量是表示数字、字母的字符，具有任意性和未知性</a:t>
            </a:r>
            <a:endParaRPr lang="en-US" altLang="zh-CN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lum bright="-6000" contrast="12000"/>
          </a:blip>
          <a:stretch>
            <a:fillRect/>
          </a:stretch>
        </p:blipFill>
        <p:spPr>
          <a:xfrm>
            <a:off x="7102475" y="1621790"/>
            <a:ext cx="1862455" cy="1855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25920" y="3720465"/>
            <a:ext cx="43999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变量命名规范</a:t>
            </a:r>
          </a:p>
          <a:p>
            <a:pPr algn="l">
              <a:buClrTx/>
              <a:buSzTx/>
              <a:buNone/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变量由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数字，字母，下划线组成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algn="l">
              <a:buClrTx/>
              <a:buSzTx/>
              <a:buNone/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不能以数字开头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algn="l">
              <a:buClrTx/>
              <a:buSzTx/>
              <a:buNone/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不能使用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内置函数名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关键字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000490" y="1269365"/>
            <a:ext cx="1947545" cy="1769110"/>
            <a:chOff x="14264" y="2769"/>
            <a:chExt cx="2640" cy="24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264" y="2769"/>
              <a:ext cx="2640" cy="240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58" y="3274"/>
              <a:ext cx="2055" cy="1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变量就像一个盒子，可以把需要的数据放进去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370830" y="2355215"/>
            <a:ext cx="6010043" cy="2122311"/>
            <a:chOff x="1566" y="2512"/>
            <a:chExt cx="10943" cy="38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  <a:lum bright="-6000" contrast="12000"/>
            </a:blip>
            <a:stretch>
              <a:fillRect/>
            </a:stretch>
          </p:blipFill>
          <p:spPr>
            <a:xfrm>
              <a:off x="1566" y="2512"/>
              <a:ext cx="2933" cy="292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309" y="3254"/>
              <a:ext cx="1952" cy="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a 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=</a:t>
              </a:r>
              <a:r>
                <a:rPr lang="en-US" altLang="zh-CN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2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44" y="5650"/>
              <a:ext cx="2332" cy="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存入变量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77" y="3254"/>
              <a:ext cx="2132" cy="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a 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==</a:t>
              </a:r>
              <a:r>
                <a:rPr lang="en-US" altLang="zh-CN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2</a:t>
              </a:r>
            </a:p>
          </p:txBody>
        </p:sp>
        <p:sp>
          <p:nvSpPr>
            <p:cNvPr id="11" name="下箭头 10"/>
            <p:cNvSpPr/>
            <p:nvPr/>
          </p:nvSpPr>
          <p:spPr>
            <a:xfrm>
              <a:off x="6832" y="4176"/>
              <a:ext cx="507" cy="928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2" name="下箭头 11"/>
            <p:cNvSpPr/>
            <p:nvPr/>
          </p:nvSpPr>
          <p:spPr>
            <a:xfrm>
              <a:off x="11063" y="4176"/>
              <a:ext cx="507" cy="928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74" y="5622"/>
              <a:ext cx="3191" cy="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变量赋值符号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363" y="5622"/>
              <a:ext cx="1909" cy="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等于号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07770" y="2343150"/>
            <a:ext cx="427228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变量是表示数字、字母的字符，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具有任意性和未知性</a:t>
            </a:r>
            <a:endParaRPr lang="en-US" altLang="zh-CN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81100" y="3076575"/>
            <a:ext cx="393192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变量赋值符号：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endParaRPr lang="zh-CN" altLang="en-US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2-2.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输入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关键字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Python语言中已经被赋予特定意义的单词</a:t>
            </a: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b="21333"/>
          <a:stretch>
            <a:fillRect/>
          </a:stretch>
        </p:blipFill>
        <p:spPr>
          <a:xfrm>
            <a:off x="4808855" y="2343150"/>
            <a:ext cx="6482080" cy="269811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4715510" y="5219065"/>
            <a:ext cx="60826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help(“keywords”)</a:t>
            </a:r>
            <a:r>
              <a:rPr lang="zh-CN" altLang="en-US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，可以查看</a:t>
            </a:r>
            <a:r>
              <a:rPr lang="en-US" altLang="zh-CN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 altLang="en-US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所有关键字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56330" y="5175250"/>
            <a:ext cx="4849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密码验证提示？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63085" y="2040255"/>
            <a:ext cx="4300220" cy="2879090"/>
            <a:chOff x="10666" y="3213"/>
            <a:chExt cx="6772" cy="45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66" y="4021"/>
              <a:ext cx="3770" cy="372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740000">
              <a:off x="14288" y="3213"/>
              <a:ext cx="3150" cy="22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如果条件满足，才能做某件事情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3020" y="2267585"/>
            <a:ext cx="1965960" cy="2975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6100" y="2343150"/>
            <a:ext cx="2162175" cy="284035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7183120" y="2434590"/>
            <a:ext cx="4133215" cy="198818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****:	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print(****)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执行结果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screenshots-python入门：猜数字V1-16471790429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0375" y="2263140"/>
            <a:ext cx="2614930" cy="157924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962275" y="2413635"/>
            <a:ext cx="3726815" cy="2246630"/>
            <a:chOff x="4665" y="3801"/>
            <a:chExt cx="5869" cy="3538"/>
          </a:xfrm>
        </p:grpSpPr>
        <p:sp>
          <p:nvSpPr>
            <p:cNvPr id="8" name="矩形 7"/>
            <p:cNvSpPr/>
            <p:nvPr/>
          </p:nvSpPr>
          <p:spPr>
            <a:xfrm>
              <a:off x="7902" y="3983"/>
              <a:ext cx="1092" cy="754"/>
            </a:xfrm>
            <a:prstGeom prst="rect">
              <a:avLst/>
            </a:prstGeom>
            <a:noFill/>
            <a:ln w="38100">
              <a:solidFill>
                <a:srgbClr val="3A80FF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77" y="4869"/>
              <a:ext cx="3257" cy="6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65" y="3801"/>
              <a:ext cx="1591" cy="647"/>
            </a:xfrm>
            <a:prstGeom prst="rect">
              <a:avLst/>
            </a:prstGeom>
            <a:noFill/>
            <a:ln w="38100">
              <a:solidFill>
                <a:srgbClr val="3A80FF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条件判断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74" y="6692"/>
              <a:ext cx="1591" cy="64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执行程序</a:t>
              </a:r>
            </a:p>
          </p:txBody>
        </p:sp>
        <p:cxnSp>
          <p:nvCxnSpPr>
            <p:cNvPr id="17" name="直接连接符 16"/>
            <p:cNvCxnSpPr>
              <a:stCxn id="8" idx="1"/>
              <a:endCxn id="10" idx="3"/>
            </p:cNvCxnSpPr>
            <p:nvPr/>
          </p:nvCxnSpPr>
          <p:spPr>
            <a:xfrm flipH="1" flipV="1">
              <a:off x="6256" y="4125"/>
              <a:ext cx="1646" cy="235"/>
            </a:xfrm>
            <a:prstGeom prst="line">
              <a:avLst/>
            </a:prstGeom>
            <a:ln w="28575">
              <a:solidFill>
                <a:srgbClr val="3A8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7" idx="2"/>
              <a:endCxn id="16" idx="0"/>
            </p:cNvCxnSpPr>
            <p:nvPr/>
          </p:nvCxnSpPr>
          <p:spPr>
            <a:xfrm>
              <a:off x="8906" y="5499"/>
              <a:ext cx="264" cy="11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ind+ppt-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2800985"/>
            <a:ext cx="890270" cy="89027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451985" y="2769235"/>
            <a:ext cx="1059815" cy="892175"/>
            <a:chOff x="5099" y="3831"/>
            <a:chExt cx="1669" cy="1405"/>
          </a:xfrm>
        </p:grpSpPr>
        <p:pic>
          <p:nvPicPr>
            <p:cNvPr id="4" name="图片 3" descr="mind+ppt-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52" y="3831"/>
              <a:ext cx="1402" cy="1402"/>
            </a:xfrm>
            <a:prstGeom prst="rect">
              <a:avLst/>
            </a:prstGeom>
          </p:spPr>
        </p:pic>
        <p:pic>
          <p:nvPicPr>
            <p:cNvPr id="2" name="图片 1" descr="mind+ppt-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52" y="3834"/>
              <a:ext cx="1402" cy="1402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099" y="3878"/>
              <a:ext cx="16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pic>
        <p:nvPicPr>
          <p:cNvPr id="5" name="图片 4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73395" y="2818130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创作准备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pic>
        <p:nvPicPr>
          <p:cNvPr id="4" name="图片 3" descr="screenshots-python入门：猜数字V1-16471790429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0375" y="2263140"/>
            <a:ext cx="2614930" cy="157924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962275" y="2413635"/>
            <a:ext cx="3726815" cy="2246630"/>
            <a:chOff x="4665" y="3801"/>
            <a:chExt cx="5869" cy="3538"/>
          </a:xfrm>
        </p:grpSpPr>
        <p:sp>
          <p:nvSpPr>
            <p:cNvPr id="8" name="矩形 7"/>
            <p:cNvSpPr/>
            <p:nvPr/>
          </p:nvSpPr>
          <p:spPr>
            <a:xfrm>
              <a:off x="7902" y="3983"/>
              <a:ext cx="1092" cy="754"/>
            </a:xfrm>
            <a:prstGeom prst="rect">
              <a:avLst/>
            </a:prstGeom>
            <a:noFill/>
            <a:ln w="38100">
              <a:solidFill>
                <a:srgbClr val="3A80FF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77" y="4869"/>
              <a:ext cx="3257" cy="6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65" y="3801"/>
              <a:ext cx="1591" cy="647"/>
            </a:xfrm>
            <a:prstGeom prst="rect">
              <a:avLst/>
            </a:prstGeom>
            <a:noFill/>
            <a:ln w="38100">
              <a:solidFill>
                <a:srgbClr val="3A80FF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条件判断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74" y="6692"/>
              <a:ext cx="1591" cy="64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执行程序</a:t>
              </a:r>
            </a:p>
          </p:txBody>
        </p:sp>
        <p:cxnSp>
          <p:nvCxnSpPr>
            <p:cNvPr id="17" name="直接连接符 16"/>
            <p:cNvCxnSpPr>
              <a:stCxn id="8" idx="1"/>
              <a:endCxn id="10" idx="3"/>
            </p:cNvCxnSpPr>
            <p:nvPr/>
          </p:nvCxnSpPr>
          <p:spPr>
            <a:xfrm flipH="1" flipV="1">
              <a:off x="6256" y="4125"/>
              <a:ext cx="1646" cy="235"/>
            </a:xfrm>
            <a:prstGeom prst="line">
              <a:avLst/>
            </a:prstGeom>
            <a:ln w="28575">
              <a:solidFill>
                <a:srgbClr val="3A8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7" idx="2"/>
              <a:endCxn id="16" idx="0"/>
            </p:cNvCxnSpPr>
            <p:nvPr/>
          </p:nvCxnSpPr>
          <p:spPr>
            <a:xfrm>
              <a:off x="8906" y="5499"/>
              <a:ext cx="264" cy="11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7183120" y="2413635"/>
            <a:ext cx="4152265" cy="138049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input('请输入</a:t>
            </a:r>
            <a:r>
              <a:rPr 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</a:t>
            </a:r>
            <a:r>
              <a: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== 'python':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print('让编程学以致用')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screenshots-python入门：猜数字V1-1647179056090"/>
          <p:cNvPicPr>
            <a:picLocks noChangeAspect="1"/>
          </p:cNvPicPr>
          <p:nvPr/>
        </p:nvPicPr>
        <p:blipFill>
          <a:blip r:embed="rId4"/>
          <a:srcRect t="6350"/>
          <a:stretch>
            <a:fillRect/>
          </a:stretch>
        </p:blipFill>
        <p:spPr>
          <a:xfrm>
            <a:off x="4313555" y="2343150"/>
            <a:ext cx="2528570" cy="21450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if…else…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922270" y="3649345"/>
            <a:ext cx="3781425" cy="410845"/>
            <a:chOff x="4579" y="5789"/>
            <a:chExt cx="5955" cy="647"/>
          </a:xfrm>
        </p:grpSpPr>
        <p:sp>
          <p:nvSpPr>
            <p:cNvPr id="7" name="矩形 6"/>
            <p:cNvSpPr/>
            <p:nvPr/>
          </p:nvSpPr>
          <p:spPr>
            <a:xfrm>
              <a:off x="7277" y="5827"/>
              <a:ext cx="3257" cy="588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79" y="5789"/>
              <a:ext cx="1591" cy="647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执行程序</a:t>
              </a:r>
            </a:p>
          </p:txBody>
        </p:sp>
        <p:cxnSp>
          <p:nvCxnSpPr>
            <p:cNvPr id="21" name="直接连接符 20"/>
            <p:cNvCxnSpPr>
              <a:stCxn id="7" idx="1"/>
              <a:endCxn id="16" idx="3"/>
            </p:cNvCxnSpPr>
            <p:nvPr/>
          </p:nvCxnSpPr>
          <p:spPr>
            <a:xfrm flipH="1" flipV="1">
              <a:off x="6170" y="6113"/>
              <a:ext cx="1107" cy="8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7200900" y="2413635"/>
            <a:ext cx="3546475" cy="207454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****:	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print(****)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执行结果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else:</a:t>
            </a:r>
            <a:r>
              <a:rPr lang="en-US" altLang="zh-CN" sz="20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#当条件不满足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print(****)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#执行结果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2645" y="2413635"/>
            <a:ext cx="3956050" cy="222059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input('请输入密码:')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a == 'python':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print('让编程学以致用')</a:t>
            </a:r>
            <a:endParaRPr lang="en-US" altLang="zh-CN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</a:t>
            </a:r>
            <a:r>
              <a:rPr lang="zh-CN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输入有误</a:t>
            </a:r>
            <a:r>
              <a:rPr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：')</a:t>
            </a:r>
          </a:p>
        </p:txBody>
      </p:sp>
      <p:pic>
        <p:nvPicPr>
          <p:cNvPr id="6" name="图片 5" descr="screenshots-python入门：猜数字V1-1647179056090"/>
          <p:cNvPicPr>
            <a:picLocks noChangeAspect="1"/>
          </p:cNvPicPr>
          <p:nvPr/>
        </p:nvPicPr>
        <p:blipFill>
          <a:blip r:embed="rId4"/>
          <a:srcRect t="6350"/>
          <a:stretch>
            <a:fillRect/>
          </a:stretch>
        </p:blipFill>
        <p:spPr>
          <a:xfrm>
            <a:off x="4313555" y="2343150"/>
            <a:ext cx="2528570" cy="214503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if…else…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922270" y="3649345"/>
            <a:ext cx="3781425" cy="410845"/>
            <a:chOff x="4579" y="5789"/>
            <a:chExt cx="5955" cy="647"/>
          </a:xfrm>
        </p:grpSpPr>
        <p:sp>
          <p:nvSpPr>
            <p:cNvPr id="7" name="矩形 6"/>
            <p:cNvSpPr/>
            <p:nvPr/>
          </p:nvSpPr>
          <p:spPr>
            <a:xfrm>
              <a:off x="7277" y="5827"/>
              <a:ext cx="3257" cy="588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79" y="5789"/>
              <a:ext cx="1591" cy="647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执行程序</a:t>
              </a:r>
            </a:p>
          </p:txBody>
        </p:sp>
        <p:cxnSp>
          <p:nvCxnSpPr>
            <p:cNvPr id="21" name="直接连接符 20"/>
            <p:cNvCxnSpPr>
              <a:stCxn id="7" idx="1"/>
              <a:endCxn id="16" idx="3"/>
            </p:cNvCxnSpPr>
            <p:nvPr/>
          </p:nvCxnSpPr>
          <p:spPr>
            <a:xfrm flipH="1" flipV="1">
              <a:off x="6170" y="6113"/>
              <a:ext cx="1107" cy="8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200900" y="2320290"/>
            <a:ext cx="3948430" cy="299402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****:	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print(****)	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执行结果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elif ****: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#条件2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print(****)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#执行结果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else:</a:t>
            </a:r>
            <a:r>
              <a:rPr lang="en-US" altLang="zh-CN" sz="20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#当条件不满足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print(****)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#执行结果</a:t>
            </a:r>
          </a:p>
        </p:txBody>
      </p:sp>
      <p:pic>
        <p:nvPicPr>
          <p:cNvPr id="5" name="图片 4" descr="screenshots-python入门：猜数字V1-16471791273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345" y="2169795"/>
            <a:ext cx="2540635" cy="24644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if…elif…else…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640330" y="3046730"/>
            <a:ext cx="4181475" cy="645160"/>
            <a:chOff x="4383" y="5827"/>
            <a:chExt cx="6151" cy="588"/>
          </a:xfrm>
        </p:grpSpPr>
        <p:sp>
          <p:nvSpPr>
            <p:cNvPr id="7" name="矩形 6"/>
            <p:cNvSpPr/>
            <p:nvPr/>
          </p:nvSpPr>
          <p:spPr>
            <a:xfrm>
              <a:off x="7157" y="5827"/>
              <a:ext cx="3377" cy="588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83" y="5917"/>
              <a:ext cx="1591" cy="374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条件判断</a:t>
              </a:r>
            </a:p>
          </p:txBody>
        </p:sp>
        <p:cxnSp>
          <p:nvCxnSpPr>
            <p:cNvPr id="21" name="直接连接符 20"/>
            <p:cNvCxnSpPr>
              <a:stCxn id="7" idx="1"/>
              <a:endCxn id="16" idx="3"/>
            </p:cNvCxnSpPr>
            <p:nvPr/>
          </p:nvCxnSpPr>
          <p:spPr>
            <a:xfrm flipH="1" flipV="1">
              <a:off x="5974" y="6104"/>
              <a:ext cx="1183" cy="17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2645" y="2320290"/>
            <a:ext cx="3956685" cy="320802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input('请输入</a:t>
            </a:r>
            <a:r>
              <a:rPr 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</a:t>
            </a: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a == 'python':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print('让编程学以致用')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elif a == 'hello world':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</a:t>
            </a:r>
            <a:r>
              <a:rPr lang="zh-CN" altLang="en-US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你好，世界</a:t>
            </a:r>
            <a:r>
              <a:rPr lang="en-US" altLang="zh-CN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print('输入有误：')</a:t>
            </a:r>
          </a:p>
        </p:txBody>
      </p:sp>
      <p:pic>
        <p:nvPicPr>
          <p:cNvPr id="5" name="图片 4" descr="screenshots-python入门：猜数字V1-16471791273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345" y="2169795"/>
            <a:ext cx="2540635" cy="24644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验证提示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5306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if…elif…else…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条件判断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192645" y="4933950"/>
            <a:ext cx="0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640330" y="3046730"/>
            <a:ext cx="4181475" cy="645160"/>
            <a:chOff x="4383" y="5827"/>
            <a:chExt cx="6151" cy="588"/>
          </a:xfrm>
        </p:grpSpPr>
        <p:sp>
          <p:nvSpPr>
            <p:cNvPr id="7" name="矩形 6"/>
            <p:cNvSpPr/>
            <p:nvPr/>
          </p:nvSpPr>
          <p:spPr>
            <a:xfrm>
              <a:off x="7157" y="5827"/>
              <a:ext cx="3377" cy="588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83" y="5917"/>
              <a:ext cx="1591" cy="374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30000"/>
                </a:lnSpc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条件判断</a:t>
              </a:r>
            </a:p>
          </p:txBody>
        </p:sp>
        <p:cxnSp>
          <p:nvCxnSpPr>
            <p:cNvPr id="21" name="直接连接符 20"/>
            <p:cNvCxnSpPr>
              <a:stCxn id="7" idx="1"/>
              <a:endCxn id="16" idx="3"/>
            </p:cNvCxnSpPr>
            <p:nvPr/>
          </p:nvCxnSpPr>
          <p:spPr>
            <a:xfrm flipH="1" flipV="1">
              <a:off x="5974" y="6104"/>
              <a:ext cx="1183" cy="17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4816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运算符：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运算符用于对变量和值执行操作</a:t>
            </a: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）知识延伸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8920" y="2794000"/>
            <a:ext cx="4470400" cy="30130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  <a:p>
            <a:pPr algn="l"/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赋值运算符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用于为变量赋值</a:t>
            </a: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）知识延伸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500245" y="2266950"/>
          <a:ext cx="6398895" cy="2324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赋值运算符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a=2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a=2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+=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a+=2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a=a+2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-=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a-=2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a=a-2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*=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a*=2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a=*2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/=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a/=2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a=a/2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比较运算符</a:t>
            </a: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用于比较两个值</a:t>
            </a:r>
          </a:p>
          <a:p>
            <a:pPr algn="l">
              <a:lnSpc>
                <a:spcPct val="130000"/>
              </a:lnSpc>
            </a:pP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）知识延伸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00245" y="2214245"/>
          <a:ext cx="6398895" cy="270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比较运算符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a==2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！</a:t>
                      </a: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不等于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a!=2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大于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a&gt;2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&lt;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小于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a&lt;2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&gt;=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大于或等于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a&gt;=2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&lt;=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小于或等于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a&lt;=2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44053" y="3013501"/>
            <a:ext cx="3103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动手练习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9423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2-3.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验证提示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92494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）动手练习：</a:t>
            </a:r>
          </a:p>
          <a:p>
            <a:pPr algn="l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程序设计：使用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if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简单条件判断实现，当输入诗人名字，终端输出其相应的诗句。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4190" y="2913380"/>
            <a:ext cx="3562350" cy="287464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07770" y="3056890"/>
            <a:ext cx="423672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自动安装</a:t>
            </a:r>
            <a:r>
              <a:rPr lang="en-US" altLang="zh-CN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环境</a:t>
            </a:r>
            <a:endParaRPr lang="zh-CN" altLang="en-US" sz="2000" b="1" dirty="0" err="1">
              <a:solidFill>
                <a:srgbClr val="FF8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一键安装</a:t>
            </a:r>
            <a:r>
              <a:rPr lang="en-US" altLang="zh-CN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库</a:t>
            </a:r>
            <a:endParaRPr lang="zh-CN" altLang="en-US" sz="2000" b="1" dirty="0" err="1">
              <a:solidFill>
                <a:srgbClr val="FF8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</a:t>
            </a:r>
            <a:r>
              <a:rPr lang="en-US" altLang="zh-CN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 altLang="en-US" sz="2000" b="1" dirty="0" err="1">
                <a:solidFill>
                  <a:srgbClr val="FF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控制开源硬件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Mind+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编程软件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319520" y="1946910"/>
            <a:ext cx="4003675" cy="2964815"/>
            <a:chOff x="10301" y="3767"/>
            <a:chExt cx="5576" cy="4128"/>
          </a:xfrm>
        </p:grpSpPr>
        <p:pic>
          <p:nvPicPr>
            <p:cNvPr id="10" name="图片 9" descr="robot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01" y="3767"/>
              <a:ext cx="5040" cy="4128"/>
            </a:xfrm>
            <a:prstGeom prst="rect">
              <a:avLst/>
            </a:prstGeom>
          </p:spPr>
        </p:pic>
        <p:pic>
          <p:nvPicPr>
            <p:cNvPr id="100" name="图片 99"/>
            <p:cNvPicPr/>
            <p:nvPr/>
          </p:nvPicPr>
          <p:blipFill>
            <a:blip r:embed="rId5"/>
            <a:srcRect l="29336"/>
            <a:stretch>
              <a:fillRect/>
            </a:stretch>
          </p:blipFill>
          <p:spPr>
            <a:xfrm rot="2160000">
              <a:off x="13973" y="4634"/>
              <a:ext cx="1904" cy="94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2752090"/>
            <a:ext cx="890270" cy="890270"/>
          </a:xfrm>
          <a:prstGeom prst="rect">
            <a:avLst/>
          </a:prstGeom>
        </p:spPr>
      </p:pic>
      <p:pic>
        <p:nvPicPr>
          <p:cNvPr id="10" name="图片 9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73395" y="2804795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项目实现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799080"/>
            <a:ext cx="105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762855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5587365"/>
            <a:ext cx="1591310" cy="103632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97070" y="1331595"/>
            <a:ext cx="4040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4560" y="5175250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0~10</a:t>
            </a:r>
            <a:r>
              <a:rPr lang="zh-CN" altLang="en-US" sz="2400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，猜猜是哪个数字？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5190" y="2748280"/>
            <a:ext cx="3644900" cy="1616075"/>
          </a:xfrm>
          <a:prstGeom prst="rect">
            <a:avLst/>
          </a:prstGeom>
        </p:spPr>
      </p:pic>
      <p:pic>
        <p:nvPicPr>
          <p:cNvPr id="3" name="图片 2" descr="12121d+ppt-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3350" y="5081905"/>
            <a:ext cx="1458595" cy="1203325"/>
          </a:xfrm>
          <a:prstGeom prst="rect">
            <a:avLst/>
          </a:prstGeom>
        </p:spPr>
      </p:pic>
      <p:pic>
        <p:nvPicPr>
          <p:cNvPr id="4" name="图片 3" descr="543211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0030" y="1157605"/>
            <a:ext cx="737870" cy="78041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）逻辑梳理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608140" y="1512570"/>
            <a:ext cx="4967047" cy="4079883"/>
            <a:chOff x="6329" y="1253"/>
            <a:chExt cx="7685" cy="6076"/>
          </a:xfrm>
        </p:grpSpPr>
        <p:cxnSp>
          <p:nvCxnSpPr>
            <p:cNvPr id="26" name="直接箭头连接符 25"/>
            <p:cNvCxnSpPr/>
            <p:nvPr/>
          </p:nvCxnSpPr>
          <p:spPr>
            <a:xfrm>
              <a:off x="7696" y="1253"/>
              <a:ext cx="0" cy="704"/>
            </a:xfrm>
            <a:prstGeom prst="straightConnector1">
              <a:avLst/>
            </a:prstGeom>
            <a:ln>
              <a:solidFill>
                <a:srgbClr val="539AE5"/>
              </a:solidFill>
              <a:tailEnd type="arrow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20" name="组合 19"/>
            <p:cNvGrpSpPr/>
            <p:nvPr/>
          </p:nvGrpSpPr>
          <p:grpSpPr>
            <a:xfrm>
              <a:off x="6434" y="1957"/>
              <a:ext cx="2491" cy="547"/>
              <a:chOff x="1741" y="5931"/>
              <a:chExt cx="2665" cy="64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1743" y="5931"/>
                <a:ext cx="2663" cy="64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741" y="5982"/>
                <a:ext cx="2665" cy="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设置数字</a:t>
                </a:r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t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627" y="4261"/>
              <a:ext cx="2104" cy="786"/>
              <a:chOff x="1766" y="4003"/>
              <a:chExt cx="2628" cy="925"/>
            </a:xfrm>
          </p:grpSpPr>
          <p:sp>
            <p:nvSpPr>
              <p:cNvPr id="16" name="菱形 15"/>
              <p:cNvSpPr/>
              <p:nvPr/>
            </p:nvSpPr>
            <p:spPr>
              <a:xfrm>
                <a:off x="1766" y="4003"/>
                <a:ext cx="2495" cy="925"/>
              </a:xfrm>
              <a:prstGeom prst="diamond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766" y="4181"/>
                <a:ext cx="2628" cy="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n&gt;t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436" y="3079"/>
              <a:ext cx="2593" cy="821"/>
              <a:chOff x="1741" y="5931"/>
              <a:chExt cx="2665" cy="97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743" y="5931"/>
                <a:ext cx="2663" cy="64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41" y="5982"/>
                <a:ext cx="266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输入你猜的数字</a:t>
                </a:r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n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>
                  <a:buClrTx/>
                  <a:buSzTx/>
                  <a:buFontTx/>
                </a:pPr>
                <a:endParaRPr lang="zh-CN" alt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1" name="圆角矩形 20"/>
            <p:cNvSpPr/>
            <p:nvPr/>
          </p:nvSpPr>
          <p:spPr>
            <a:xfrm>
              <a:off x="9025" y="6759"/>
              <a:ext cx="1806" cy="54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423" y="6758"/>
              <a:ext cx="2591" cy="54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8925" y="5062"/>
              <a:ext cx="1998" cy="786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sz="1400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7681" y="2504"/>
              <a:ext cx="0" cy="618"/>
            </a:xfrm>
            <a:prstGeom prst="straightConnector1">
              <a:avLst/>
            </a:prstGeom>
            <a:ln>
              <a:solidFill>
                <a:srgbClr val="539AE5"/>
              </a:solidFill>
              <a:tailEnd type="arrow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7626" y="3626"/>
              <a:ext cx="0" cy="618"/>
            </a:xfrm>
            <a:prstGeom prst="straightConnector1">
              <a:avLst/>
            </a:prstGeom>
            <a:ln>
              <a:solidFill>
                <a:srgbClr val="539AE5"/>
              </a:solidFill>
              <a:tailEnd type="arrow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6329" y="6782"/>
              <a:ext cx="2163" cy="547"/>
              <a:chOff x="1741" y="5931"/>
              <a:chExt cx="2665" cy="64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1743" y="5931"/>
                <a:ext cx="2663" cy="64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741" y="5982"/>
                <a:ext cx="2665" cy="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zh-CN" altLang="en-US"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猜大啦</a:t>
                </a:r>
              </a:p>
            </p:txBody>
          </p:sp>
        </p:grpSp>
        <p:cxnSp>
          <p:nvCxnSpPr>
            <p:cNvPr id="43" name="直接箭头连接符 42"/>
            <p:cNvCxnSpPr/>
            <p:nvPr/>
          </p:nvCxnSpPr>
          <p:spPr>
            <a:xfrm>
              <a:off x="7626" y="5064"/>
              <a:ext cx="0" cy="1696"/>
            </a:xfrm>
            <a:prstGeom prst="straightConnector1">
              <a:avLst/>
            </a:prstGeom>
            <a:ln>
              <a:solidFill>
                <a:srgbClr val="539AE5"/>
              </a:solidFill>
              <a:tailEnd type="arrow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676140" y="3472180"/>
            <a:ext cx="3053080" cy="1191895"/>
            <a:chOff x="6232" y="6534"/>
            <a:chExt cx="4808" cy="1877"/>
          </a:xfrm>
        </p:grpSpPr>
        <p:sp>
          <p:nvSpPr>
            <p:cNvPr id="7" name="矩形 6"/>
            <p:cNvSpPr/>
            <p:nvPr/>
          </p:nvSpPr>
          <p:spPr>
            <a:xfrm>
              <a:off x="8707" y="7474"/>
              <a:ext cx="2333" cy="937"/>
            </a:xfrm>
            <a:prstGeom prst="rect">
              <a:avLst/>
            </a:prstGeom>
            <a:noFill/>
            <a:ln w="38100">
              <a:solidFill>
                <a:srgbClr val="FFAB1F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232" y="6534"/>
              <a:ext cx="2322" cy="1007"/>
            </a:xfrm>
            <a:prstGeom prst="rect">
              <a:avLst/>
            </a:prstGeom>
            <a:noFill/>
            <a:ln w="38100">
              <a:solidFill>
                <a:srgbClr val="FFAB1F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</a:p>
          </p:txBody>
        </p:sp>
      </p:grpSp>
      <p:cxnSp>
        <p:nvCxnSpPr>
          <p:cNvPr id="10" name="肘形连接符 9"/>
          <p:cNvCxnSpPr>
            <a:endCxn id="30" idx="0"/>
          </p:cNvCxnSpPr>
          <p:nvPr/>
        </p:nvCxnSpPr>
        <p:spPr>
          <a:xfrm>
            <a:off x="6040755" y="3799840"/>
            <a:ext cx="890905" cy="27051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369685" y="5240175"/>
            <a:ext cx="1167918" cy="306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猜小啦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81950" y="5225415"/>
            <a:ext cx="15252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恭喜你猜对啦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62516" y="4180664"/>
            <a:ext cx="135987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n&lt;t</a:t>
            </a:r>
          </a:p>
        </p:txBody>
      </p:sp>
      <p:cxnSp>
        <p:nvCxnSpPr>
          <p:cNvPr id="45" name="肘形连接符 44"/>
          <p:cNvCxnSpPr>
            <a:stCxn id="44" idx="3"/>
            <a:endCxn id="19" idx="0"/>
          </p:cNvCxnSpPr>
          <p:nvPr/>
        </p:nvCxnSpPr>
        <p:spPr>
          <a:xfrm>
            <a:off x="7622540" y="4334510"/>
            <a:ext cx="1122045" cy="89090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stCxn id="30" idx="2"/>
          </p:cNvCxnSpPr>
          <p:nvPr/>
        </p:nvCxnSpPr>
        <p:spPr>
          <a:xfrm>
            <a:off x="6931660" y="4598035"/>
            <a:ext cx="8890" cy="538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329247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比较运算符</a:t>
            </a: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用于比较两个值</a:t>
            </a:r>
          </a:p>
          <a:p>
            <a:pPr algn="l">
              <a:lnSpc>
                <a:spcPct val="130000"/>
              </a:lnSpc>
            </a:pP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500245" y="2214245"/>
          <a:ext cx="6398895" cy="270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比较运算符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a==2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！</a:t>
                      </a: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不等于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a!=2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大于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a&gt;2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&lt;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小于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a&lt;2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&gt;=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大于或等于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a&gt;=2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&lt;=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小于或等于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a&lt;=2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500245" y="5136515"/>
            <a:ext cx="3611880" cy="4508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 dirty="0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比较运算符两端数据类型必须一致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7770" y="2343150"/>
            <a:ext cx="329247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数据类型转换</a:t>
            </a:r>
          </a:p>
          <a:p>
            <a:pPr indent="0" algn="l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str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float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函数把数据转化成相应的数据类型</a:t>
            </a:r>
            <a:endParaRPr lang="zh-CN" altLang="en-US" b="1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2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）知识分析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5280660" y="3766185"/>
            <a:ext cx="5005705" cy="138049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input('请输入</a:t>
            </a:r>
            <a:r>
              <a:rPr 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</a:t>
            </a:r>
            <a:r>
              <a:rPr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</a:t>
            </a:r>
            <a:r>
              <a:rPr lang="en-US" alt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int(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280660" y="1975485"/>
          <a:ext cx="5005705" cy="1668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0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67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数据类型转换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str():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把其他类型转换成字符串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int():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把其他类型转换成整数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float():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把其他类型转换成浮点数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19225" y="2412365"/>
            <a:ext cx="7630160" cy="324231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t=6                            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  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设置目标数字，并赋值给变量t                 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n=</a:t>
            </a: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'请输入你猜的数字:'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     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#设置变量n，将输入的数字赋值给变量n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n=</a:t>
            </a:r>
            <a:r>
              <a:rPr lang="zh-CN" altLang="en-US" sz="1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(n)                       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  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#将变量n的格式从字符串转为数字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 &gt; 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                       </a:t>
            </a: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  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#条件判断，如果....否则如果.....否则......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'猜大啦'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elif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 &lt; 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'猜小啦'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print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'恭喜你猜对啦'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  <a:p>
            <a:pPr algn="l"/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3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）程序编写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  <a:p>
            <a:pPr algn="l"/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）程序运行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608060" y="2966720"/>
            <a:ext cx="1856740" cy="2035175"/>
            <a:chOff x="15099" y="5122"/>
            <a:chExt cx="2924" cy="32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99" y="5122"/>
              <a:ext cx="2415" cy="246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00" y="7747"/>
              <a:ext cx="29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539AE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如何重复执行？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5740" y="2061845"/>
            <a:ext cx="3467100" cy="350837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4015740" y="5756910"/>
            <a:ext cx="3467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每猜一次，就要运行一次程序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程序运行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循环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多次重复执行程序代码块</a:t>
            </a:r>
            <a:endParaRPr lang="zh-CN" altLang="en-US" dirty="0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3715" y="3121025"/>
            <a:ext cx="7104380" cy="209804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）程序运行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329247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循环：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当条件为真时，循环执行某段程序</a:t>
            </a:r>
            <a:endParaRPr lang="zh-CN" altLang="en-US" dirty="0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9390" y="1911985"/>
            <a:ext cx="5184775" cy="144907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 </a:t>
            </a:r>
            <a:r>
              <a:rPr lang="zh-CN" altLang="en-US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判断条件</a:t>
            </a:r>
            <a:r>
              <a:rPr lang="en-US" altLang="zh-CN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执行语句</a:t>
            </a:r>
            <a:endParaRPr lang="en-US" altLang="zh-CN" sz="2400" b="1">
              <a:solidFill>
                <a:srgbClr val="3A8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en-US" altLang="zh-CN" sz="2400" b="1">
              <a:solidFill>
                <a:srgbClr val="3A8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9390" y="3865245"/>
            <a:ext cx="667575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不能省略，英文输入法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缩进，用于区分代码块，一般用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个空格（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tab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键）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90955" y="5427345"/>
            <a:ext cx="2795270" cy="554355"/>
            <a:chOff x="6667" y="7747"/>
            <a:chExt cx="4402" cy="873"/>
          </a:xfrm>
        </p:grpSpPr>
        <p:sp>
          <p:nvSpPr>
            <p:cNvPr id="6" name="文本框 5"/>
            <p:cNvSpPr txBox="1"/>
            <p:nvPr/>
          </p:nvSpPr>
          <p:spPr>
            <a:xfrm>
              <a:off x="7853" y="7789"/>
              <a:ext cx="3216" cy="7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while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：当</a:t>
              </a: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……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时候</a:t>
              </a:r>
            </a:p>
          </p:txBody>
        </p:sp>
        <p:pic>
          <p:nvPicPr>
            <p:cNvPr id="102" name="图片 101"/>
            <p:cNvPicPr/>
            <p:nvPr/>
          </p:nvPicPr>
          <p:blipFill>
            <a:blip r:embed="rId6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）程序运行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296735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循环：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当条件为真，循环执行某段程序</a:t>
            </a:r>
          </a:p>
        </p:txBody>
      </p:sp>
      <p:sp>
        <p:nvSpPr>
          <p:cNvPr id="21" name="矩形 20"/>
          <p:cNvSpPr/>
          <p:nvPr/>
        </p:nvSpPr>
        <p:spPr>
          <a:xfrm>
            <a:off x="5279390" y="1911985"/>
            <a:ext cx="4284345" cy="334708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i=1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 i&lt;3: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print(i)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i=i+1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90955" y="5427345"/>
            <a:ext cx="2795270" cy="554355"/>
            <a:chOff x="6667" y="7747"/>
            <a:chExt cx="4402" cy="873"/>
          </a:xfrm>
        </p:grpSpPr>
        <p:sp>
          <p:nvSpPr>
            <p:cNvPr id="8" name="文本框 7"/>
            <p:cNvSpPr txBox="1"/>
            <p:nvPr/>
          </p:nvSpPr>
          <p:spPr>
            <a:xfrm>
              <a:off x="7853" y="7789"/>
              <a:ext cx="3216" cy="7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while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：当</a:t>
              </a: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……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时候</a:t>
              </a:r>
            </a:p>
          </p:txBody>
        </p:sp>
        <p:pic>
          <p:nvPicPr>
            <p:cNvPr id="10" name="图片 9"/>
            <p:cNvPicPr/>
            <p:nvPr/>
          </p:nvPicPr>
          <p:blipFill>
            <a:blip r:embed="rId6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软件下载</a:t>
            </a:r>
          </a:p>
        </p:txBody>
      </p:sp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3630" y="2972435"/>
            <a:ext cx="7846695" cy="29635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2412365"/>
            <a:ext cx="35788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下载链接：</a:t>
            </a:r>
            <a:r>
              <a:rPr lang="zh-CN" altLang="en-US" b="1">
                <a:solidFill>
                  <a:srgbClr val="EA9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http://mindplus.cc/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）程序运行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329247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循环：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当条件为真，循环执行某段程序</a:t>
            </a:r>
            <a:endParaRPr lang="zh-CN" altLang="en-US" dirty="0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9390" y="1911985"/>
            <a:ext cx="4284345" cy="334708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i=1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 True:</a:t>
            </a:r>
            <a:endParaRPr lang="en-US" altLang="zh-CN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print(i)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i=i+1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&gt;&gt;&gt;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79390" y="5520690"/>
            <a:ext cx="3467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条件为</a:t>
            </a:r>
            <a:r>
              <a:rPr lang="en-US" altLang="zh-CN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True</a:t>
            </a:r>
            <a:r>
              <a:rPr lang="zh-CN" altLang="en-US" b="1" dirty="0">
                <a:solidFill>
                  <a:srgbClr val="539AE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，程序一直循环执行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90955" y="5427345"/>
            <a:ext cx="2795270" cy="554355"/>
            <a:chOff x="6667" y="7747"/>
            <a:chExt cx="4402" cy="873"/>
          </a:xfrm>
        </p:grpSpPr>
        <p:sp>
          <p:nvSpPr>
            <p:cNvPr id="8" name="文本框 7"/>
            <p:cNvSpPr txBox="1"/>
            <p:nvPr/>
          </p:nvSpPr>
          <p:spPr>
            <a:xfrm>
              <a:off x="7853" y="7789"/>
              <a:ext cx="3216" cy="7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while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：当</a:t>
              </a: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……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时候</a:t>
              </a:r>
            </a:p>
          </p:txBody>
        </p:sp>
        <p:pic>
          <p:nvPicPr>
            <p:cNvPr id="10" name="图片 9"/>
            <p:cNvPicPr/>
            <p:nvPr/>
          </p:nvPicPr>
          <p:blipFill>
            <a:blip r:embed="rId6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6665" y="2372360"/>
            <a:ext cx="8535670" cy="373189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t=6    </a:t>
            </a: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		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#设置被猜数字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while True: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#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设置循环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n=</a:t>
            </a:r>
            <a:r>
              <a:rPr lang="zh-CN" altLang="en-US" sz="16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''请猜一个1到10之间的秘密数字:'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     #设置变量n，将输入的数字赋值给变量n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n=int(n)                         </a:t>
            </a: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#将变量n的格式从字符串转为数字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if n &gt; t:                        </a:t>
            </a: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#条件判断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print('猜大啦')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elif n &lt; t: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print('猜小啦')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else: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print('恭喜你猜对啦')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  <a:sym typeface="+mn-ea"/>
              </a:rPr>
              <a:t>猜数字</a:t>
            </a:r>
            <a:endParaRPr lang="zh-CN" altLang="en-US" sz="3000" b="1">
              <a:solidFill>
                <a:srgbClr val="E37923"/>
              </a:solidFill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911985"/>
            <a:ext cx="523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4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）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程序运行</a:t>
            </a:r>
            <a:endParaRPr lang="zh-CN" altLang="en-US" sz="2400" b="1">
              <a:solidFill>
                <a:srgbClr val="333333"/>
              </a:solidFill>
              <a:latin typeface="Microsoft YaHei Semibold" panose="020B0702040204020203" charset="-122"/>
              <a:ea typeface="Microsoft YaHei Semibold" panose="020B0702040204020203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10017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5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）知识拓展</a:t>
            </a: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增加游戏趣味性：自动设置被猜数字为随机数，每次猜测的数字随机变化。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7725" y="2927985"/>
            <a:ext cx="5843905" cy="265938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1001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5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）知识拓展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7770" y="2343150"/>
            <a:ext cx="32924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random()函数：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生成随机数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07770" y="2849880"/>
            <a:ext cx="3434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使用前要先导入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random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模块</a:t>
            </a: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模块：包含了很多函数、方法的</a:t>
            </a: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.py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文件，导入模块会自动执行</a:t>
            </a:r>
          </a:p>
        </p:txBody>
      </p:sp>
      <p:sp>
        <p:nvSpPr>
          <p:cNvPr id="8" name="矩形 7"/>
          <p:cNvSpPr/>
          <p:nvPr/>
        </p:nvSpPr>
        <p:spPr>
          <a:xfrm>
            <a:off x="5006975" y="1911985"/>
            <a:ext cx="5579745" cy="181546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import random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= </a:t>
            </a:r>
            <a:r>
              <a:rPr lang="en-US" altLang="zh-CN" sz="2400" b="1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random.randint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(1, 10)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print(a)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3155" y="2112645"/>
            <a:ext cx="1400175" cy="393700"/>
          </a:xfrm>
          <a:prstGeom prst="rect">
            <a:avLst/>
          </a:prstGeom>
          <a:noFill/>
          <a:ln w="28575">
            <a:solidFill>
              <a:srgbClr val="FFAB1F"/>
            </a:solidFill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100000"/>
                        <a:shade val="100000"/>
                        <a:satMod val="130000"/>
                      </a:schemeClr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1140" y="2112645"/>
            <a:ext cx="2022475" cy="393700"/>
          </a:xfrm>
          <a:prstGeom prst="rect">
            <a:avLst/>
          </a:prstGeom>
          <a:noFill/>
          <a:ln w="28575">
            <a:solidFill>
              <a:srgbClr val="FFAB1F"/>
            </a:solidFill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100000"/>
                        <a:shade val="100000"/>
                        <a:satMod val="130000"/>
                      </a:schemeClr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random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模块</a:t>
            </a:r>
          </a:p>
        </p:txBody>
      </p:sp>
      <p:cxnSp>
        <p:nvCxnSpPr>
          <p:cNvPr id="12" name="直接连接符 11"/>
          <p:cNvCxnSpPr>
            <a:stCxn id="10" idx="3"/>
            <a:endCxn id="11" idx="1"/>
          </p:cNvCxnSpPr>
          <p:nvPr/>
        </p:nvCxnSpPr>
        <p:spPr>
          <a:xfrm>
            <a:off x="7593330" y="2309495"/>
            <a:ext cx="1527810" cy="0"/>
          </a:xfrm>
          <a:prstGeom prst="line">
            <a:avLst/>
          </a:prstGeom>
          <a:ln w="28575">
            <a:solidFill>
              <a:srgbClr val="FFAB1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383655" y="2615565"/>
            <a:ext cx="2232660" cy="489585"/>
          </a:xfrm>
          <a:prstGeom prst="rect">
            <a:avLst/>
          </a:prstGeom>
          <a:noFill/>
          <a:ln w="28575">
            <a:solidFill>
              <a:srgbClr val="FFAB1F"/>
            </a:solidFill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100000"/>
                        <a:shade val="100000"/>
                        <a:satMod val="130000"/>
                      </a:schemeClr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006975" y="3838575"/>
            <a:ext cx="557911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en-US" altLang="zh-CN" sz="1800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random.randint(a,b):用于生成a,b范围内的整数(包含a,b)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90955" y="5427345"/>
            <a:ext cx="2889885" cy="836930"/>
            <a:chOff x="6667" y="7747"/>
            <a:chExt cx="4551" cy="1318"/>
          </a:xfrm>
        </p:grpSpPr>
        <p:sp>
          <p:nvSpPr>
            <p:cNvPr id="2" name="文本框 1"/>
            <p:cNvSpPr txBox="1"/>
            <p:nvPr/>
          </p:nvSpPr>
          <p:spPr>
            <a:xfrm>
              <a:off x="7853" y="7789"/>
              <a:ext cx="3365" cy="12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random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：随机的</a:t>
              </a:r>
            </a:p>
            <a:p>
              <a:pPr indent="0">
                <a:lnSpc>
                  <a:spcPct val="130000"/>
                </a:lnSpc>
                <a:buNone/>
              </a:pPr>
              <a:r>
                <a:rPr lang="en-US" altLang="zh-CN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rand</a:t>
              </a:r>
              <a:r>
                <a:rPr lang="en-US" altLang="zh-CN" b="1">
                  <a:solidFill>
                    <a:srgbClr val="3A80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int</a:t>
              </a:r>
              <a:r>
                <a:rPr lang="zh-CN" altLang="en-US">
                  <a:solidFill>
                    <a:srgbClr val="10101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：随机整数</a:t>
              </a:r>
            </a:p>
          </p:txBody>
        </p:sp>
        <p:pic>
          <p:nvPicPr>
            <p:cNvPr id="102" name="图片 101"/>
            <p:cNvPicPr/>
            <p:nvPr/>
          </p:nvPicPr>
          <p:blipFill>
            <a:blip r:embed="rId5"/>
            <a:srcRect l="29077" t="46944" r="49902" b="40833"/>
            <a:stretch>
              <a:fillRect/>
            </a:stretch>
          </p:blipFill>
          <p:spPr>
            <a:xfrm>
              <a:off x="6667" y="7747"/>
              <a:ext cx="1186" cy="8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14755" y="2332355"/>
            <a:ext cx="8093075" cy="3921125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import random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1400" b="1">
                <a:solidFill>
                  <a:srgbClr val="3A8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= random.randint(1, 10)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设置目标数字，并赋值给变量t  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while True:        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n=</a:t>
            </a:r>
            <a:r>
              <a:rPr lang="zh-CN" altLang="en-US" sz="1600" b="1">
                <a:solidFill>
                  <a:srgbClr val="539A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input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1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''请猜一个1到10之间的秘密数字:'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  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#设置变量n，将输入的数字赋值给变量n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n=</a:t>
            </a:r>
            <a:r>
              <a:rPr lang="zh-CN" altLang="en-US" sz="1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(n)    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</a:t>
            </a: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		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#将变量n的格式从字符串转为数字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n &gt; t:                       			 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#条件判断，如果....否则如果.....否则......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print('猜大啦')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elif n &lt; t: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print('猜小啦')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else:</a:t>
            </a: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print('恭喜你猜对啦')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1001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5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）知识拓展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44053" y="3013501"/>
            <a:ext cx="3103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动手练习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D9DA38-D9DE-2E97-10A5-4C1B0927C670}"/>
              </a:ext>
            </a:extLst>
          </p:cNvPr>
          <p:cNvSpPr txBox="1"/>
          <p:nvPr/>
        </p:nvSpPr>
        <p:spPr>
          <a:xfrm>
            <a:off x="5320026" y="3815471"/>
            <a:ext cx="155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讲解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9921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100171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）动手练习</a:t>
            </a:r>
          </a:p>
          <a:p>
            <a:pPr algn="l"/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为配合疫情防控，出示健康码才能进入公共场所。</a:t>
            </a:r>
          </a:p>
          <a:p>
            <a:pPr algn="l"/>
            <a:r>
              <a:rPr lang="zh-CN" altLang="en-US" sz="2400" b="1" dirty="0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设计一段程序：当输入的健康码为绿码，允许进入；当出现黄码，不能进入；或红码，不能进入，而且要提醒及时进行核酸检测。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700" y="3877310"/>
            <a:ext cx="3785235" cy="18694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110" y="2169160"/>
            <a:ext cx="6708775" cy="365887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3.</a:t>
            </a:r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猜数字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755" y="1911985"/>
            <a:ext cx="100171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项目保存：</a:t>
            </a:r>
          </a:p>
          <a:p>
            <a:pPr algn="l"/>
            <a:r>
              <a:rPr lang="zh-CN" altLang="en-US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点击</a:t>
            </a:r>
            <a:r>
              <a:rPr lang="en-US" altLang="zh-CN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“</a:t>
            </a:r>
            <a:r>
              <a:rPr lang="zh-CN" altLang="en-US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项目</a:t>
            </a:r>
            <a:r>
              <a:rPr lang="en-US" altLang="zh-CN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”-“</a:t>
            </a:r>
            <a:r>
              <a:rPr lang="zh-CN" altLang="en-US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另存项目</a:t>
            </a:r>
            <a:r>
              <a:rPr lang="en-US" altLang="zh-CN" sz="20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  <a:sym typeface="+mn-ea"/>
              </a:rPr>
              <a:t>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5540" y="3288030"/>
            <a:ext cx="3259455" cy="229933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mind+ppt-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640" y="2738755"/>
            <a:ext cx="895985" cy="890270"/>
          </a:xfrm>
          <a:prstGeom prst="rect">
            <a:avLst/>
          </a:prstGeom>
        </p:spPr>
      </p:pic>
      <p:pic>
        <p:nvPicPr>
          <p:cNvPr id="11" name="图片 10" descr="mind+ppt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5575935"/>
            <a:ext cx="2585085" cy="1066800"/>
          </a:xfrm>
          <a:prstGeom prst="rect">
            <a:avLst/>
          </a:prstGeom>
        </p:spPr>
      </p:pic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73395" y="2804795"/>
            <a:ext cx="5186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小结时间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65320" y="2799080"/>
            <a:ext cx="105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3695" y="1318895"/>
            <a:ext cx="6207125" cy="47656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知识小结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软件安装</a:t>
            </a:r>
          </a:p>
        </p:txBody>
      </p:sp>
      <p:pic>
        <p:nvPicPr>
          <p:cNvPr id="9" name="图片 8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r="6938"/>
          <a:stretch>
            <a:fillRect/>
          </a:stretch>
        </p:blipFill>
        <p:spPr>
          <a:xfrm>
            <a:off x="2376805" y="3042285"/>
            <a:ext cx="1976120" cy="2545080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6"/>
          <a:srcRect l="781" b="15187"/>
          <a:stretch>
            <a:fillRect/>
          </a:stretch>
        </p:blipFill>
        <p:spPr>
          <a:xfrm>
            <a:off x="6369050" y="3094990"/>
            <a:ext cx="3656965" cy="2439670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214755" y="2412365"/>
            <a:ext cx="7040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双击安装包，再根据提示进行安装，等待进度条走完即安装好软件。</a:t>
            </a:r>
            <a:endParaRPr lang="zh-CN" altLang="en-US" b="1">
              <a:solidFill>
                <a:srgbClr val="EA9F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725035" y="4035425"/>
            <a:ext cx="1379220" cy="68072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indww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230" y="3104515"/>
            <a:ext cx="2646045" cy="3377565"/>
          </a:xfrm>
          <a:prstGeom prst="rect">
            <a:avLst/>
          </a:prstGeom>
        </p:spPr>
      </p:pic>
      <p:pic>
        <p:nvPicPr>
          <p:cNvPr id="3" name="图片 2" descr="mindww+ppt-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70" y="5067935"/>
            <a:ext cx="2280285" cy="1213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9275" y="2403475"/>
            <a:ext cx="6013450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  <p:pic>
        <p:nvPicPr>
          <p:cNvPr id="8" name="图片 7" descr="666666666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6170" y="5504180"/>
            <a:ext cx="2359660" cy="5365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60035" y="5534660"/>
            <a:ext cx="17195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2022.03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07770" y="2343150"/>
            <a:ext cx="296100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切换到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模式；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编程；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自动安装Python环境</a:t>
            </a:r>
            <a:endParaRPr lang="zh-CN" altLang="en-US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endParaRPr lang="zh-CN" altLang="en-US">
              <a:solidFill>
                <a:srgbClr val="666666"/>
              </a:solidFill>
              <a:latin typeface="Microsoft YaHei Regular" panose="020B0702040204020203" charset="-122"/>
              <a:ea typeface="Microsoft YaHei Regular" panose="020B0702040204020203" charset="-122"/>
            </a:endParaRP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Python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环境设置</a:t>
            </a:r>
          </a:p>
        </p:txBody>
      </p:sp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68775" y="1871980"/>
            <a:ext cx="6871970" cy="3937000"/>
            <a:chOff x="6565" y="2948"/>
            <a:chExt cx="10822" cy="62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5" y="2948"/>
              <a:ext cx="10822" cy="62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6601" y="6587"/>
              <a:ext cx="7761" cy="225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96230" y="4919345"/>
            <a:ext cx="2948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自动安装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</a:t>
            </a:r>
          </a:p>
        </p:txBody>
      </p:sp>
      <p:sp>
        <p:nvSpPr>
          <p:cNvPr id="11" name="矩形 10"/>
          <p:cNvSpPr/>
          <p:nvPr/>
        </p:nvSpPr>
        <p:spPr>
          <a:xfrm>
            <a:off x="4504690" y="2051685"/>
            <a:ext cx="551180" cy="2578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68560" y="1871980"/>
            <a:ext cx="551180" cy="2578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11590" y="1465580"/>
            <a:ext cx="245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切换到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96055" y="1503680"/>
            <a:ext cx="2492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02055" y="1318895"/>
            <a:ext cx="32981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E37923"/>
                </a:solidFill>
                <a:latin typeface="Microsoft YaHei Bold" panose="020B0702040204020203" charset="-122"/>
                <a:ea typeface="Microsoft YaHei Bold" panose="020B0702040204020203" charset="-122"/>
              </a:rPr>
              <a:t>软件环境</a:t>
            </a:r>
          </a:p>
        </p:txBody>
      </p:sp>
      <p:pic>
        <p:nvPicPr>
          <p:cNvPr id="3" name="图片 2" descr="mind+ppt-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" y="5587365"/>
            <a:ext cx="1591310" cy="1036320"/>
          </a:xfrm>
          <a:prstGeom prst="rect">
            <a:avLst/>
          </a:prstGeom>
        </p:spPr>
      </p:pic>
      <p:pic>
        <p:nvPicPr>
          <p:cNvPr id="15" name="图片 14" descr="324532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165" y="4919345"/>
            <a:ext cx="1475740" cy="157035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68775" y="1871980"/>
            <a:ext cx="6879590" cy="3937635"/>
            <a:chOff x="6565" y="2948"/>
            <a:chExt cx="10834" cy="62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5" y="2948"/>
              <a:ext cx="10834" cy="6201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6601" y="6587"/>
              <a:ext cx="7761" cy="225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46" y="7747"/>
              <a:ext cx="58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Calibri" panose="020F0502020204030204" charset="0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③出现</a:t>
              </a:r>
              <a:r>
                <a:rPr lang="en-US" altLang="zh-CN" b="1">
                  <a:solidFill>
                    <a:srgbClr val="FF0000"/>
                  </a:solidFill>
                  <a:latin typeface="Calibri" panose="020F0502020204030204" charset="0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‘&gt;&gt;&gt;’:</a:t>
              </a:r>
              <a:r>
                <a:rPr lang="en-US" altLang="zh-CN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Python</a:t>
              </a:r>
              <a:r>
                <a:rPr lang="zh-CN" altLang="en-US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环境安装完成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07770" y="2343150"/>
            <a:ext cx="296100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切换到</a:t>
            </a:r>
            <a:r>
              <a:rPr lang="en-US" altLang="zh-CN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</a:t>
            </a:r>
            <a:r>
              <a:rPr lang="zh-CN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模式；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zh-CN" altLang="en-US" b="1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</a:t>
            </a: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编程；</a:t>
            </a: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1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自动安装Python环境</a:t>
            </a:r>
            <a:endParaRPr lang="zh-CN" altLang="en-US">
              <a:solidFill>
                <a:srgbClr val="10101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buFont typeface="Wingdings" panose="05000000000000000000" charset="0"/>
              <a:buChar char="u"/>
            </a:pPr>
            <a:endParaRPr lang="zh-CN" altLang="en-US">
              <a:solidFill>
                <a:srgbClr val="666666"/>
              </a:solidFill>
              <a:latin typeface="Microsoft YaHei Regular" panose="020B0702040204020203" charset="-122"/>
              <a:ea typeface="Microsoft YaHei Regular" panose="020B070204020402020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4755" y="1911985"/>
            <a:ext cx="343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Python</a:t>
            </a:r>
            <a:r>
              <a:rPr lang="zh-CN" altLang="en-US" sz="2400" b="1">
                <a:solidFill>
                  <a:srgbClr val="333333"/>
                </a:solidFill>
                <a:latin typeface="Microsoft YaHei Semibold" panose="020B0702040204020203" charset="-122"/>
                <a:ea typeface="Microsoft YaHei Semibold" panose="020B0702040204020203" charset="-122"/>
              </a:rPr>
              <a:t>环境设置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M0MWJhZjQzNGMxOWJkMzhkOThlNTIxY2UyNTE2Nj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3979d3-8ee4-4cfa-bbec-107644dd47fa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c2b4c6-6f4e-4952-ac60-d6bc479cadf4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3979d3-8ee4-4cfa-bbec-107644dd47fa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3979d3-8ee4-4cfa-bbec-107644dd47fa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3979d3-8ee4-4cfa-bbec-107644dd47f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3979d3-8ee4-4cfa-bbec-107644dd47fa}"/>
  <p:tag name="TABLE_ENDDRAG_ORIGIN_RECT" val="394*131"/>
  <p:tag name="TABLE_ENDDRAG_RECT" val="178*156*394*13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2414</Words>
  <Application>Microsoft Office PowerPoint</Application>
  <PresentationFormat>宽屏</PresentationFormat>
  <Paragraphs>468</Paragraphs>
  <Slides>70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Microsoft YaHei Bold</vt:lpstr>
      <vt:lpstr>Microsoft YaHei Regular</vt:lpstr>
      <vt:lpstr>Microsoft YaHei Semibold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shihaiyang</dc:creator>
  <cp:lastModifiedBy>王 春秋</cp:lastModifiedBy>
  <cp:revision>67</cp:revision>
  <dcterms:created xsi:type="dcterms:W3CDTF">2022-02-17T08:38:00Z</dcterms:created>
  <dcterms:modified xsi:type="dcterms:W3CDTF">2022-08-11T05:52:20Z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83429FE6491F4DABA8D5BE77B7270BE6</vt:lpwstr>
  </property>
</Properties>
</file>