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130" r:id="rId2"/>
    <p:sldId id="1295" r:id="rId3"/>
    <p:sldId id="1297" r:id="rId4"/>
    <p:sldId id="1298" r:id="rId5"/>
    <p:sldId id="1299" r:id="rId6"/>
    <p:sldId id="1301" r:id="rId7"/>
    <p:sldId id="1304" r:id="rId8"/>
    <p:sldId id="1305" r:id="rId9"/>
    <p:sldId id="1310" r:id="rId10"/>
    <p:sldId id="1129" r:id="rId11"/>
    <p:sldId id="1311" r:id="rId12"/>
    <p:sldId id="1307" r:id="rId13"/>
    <p:sldId id="1290" r:id="rId14"/>
  </p:sldIdLst>
  <p:sldSz cx="1219676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FBFBFB"/>
    <a:srgbClr val="006600"/>
    <a:srgbClr val="1BA8BF"/>
    <a:srgbClr val="005674"/>
    <a:srgbClr val="343434"/>
    <a:srgbClr val="5A5A5A"/>
    <a:srgbClr val="525252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33" autoAdjust="0"/>
    <p:restoredTop sz="96210" autoAdjust="0"/>
  </p:normalViewPr>
  <p:slideViewPr>
    <p:cSldViewPr snapToObjects="1">
      <p:cViewPr>
        <p:scale>
          <a:sx n="60" d="100"/>
          <a:sy n="60" d="100"/>
        </p:scale>
        <p:origin x="-1122" y="-732"/>
      </p:cViewPr>
      <p:guideLst>
        <p:guide orient="horz" pos="2142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892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2020/3/21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35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1689F0-D8FB-450F-A36F-553F26501F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 userDrawn="1"/>
        </p:nvGrpSpPr>
        <p:grpSpPr bwMode="auto">
          <a:xfrm>
            <a:off x="1" y="6426786"/>
            <a:ext cx="12196800" cy="440232"/>
            <a:chOff x="0" y="3726"/>
            <a:chExt cx="7740" cy="244"/>
          </a:xfrm>
        </p:grpSpPr>
        <p:sp>
          <p:nvSpPr>
            <p:cNvPr id="3" name="Rectangle 5"/>
            <p:cNvSpPr>
              <a:spLocks noChangeArrowheads="1"/>
            </p:cNvSpPr>
            <p:nvPr userDrawn="1"/>
          </p:nvSpPr>
          <p:spPr bwMode="auto">
            <a:xfrm>
              <a:off x="0" y="3772"/>
              <a:ext cx="7740" cy="1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0" y="3795"/>
              <a:ext cx="7740" cy="1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 userDrawn="1"/>
          </p:nvSpPr>
          <p:spPr bwMode="auto">
            <a:xfrm>
              <a:off x="7229" y="3726"/>
              <a:ext cx="417" cy="47"/>
            </a:xfrm>
            <a:custGeom>
              <a:avLst/>
              <a:gdLst>
                <a:gd name="T0" fmla="*/ 861 w 861"/>
                <a:gd name="T1" fmla="*/ 91 h 91"/>
                <a:gd name="T2" fmla="*/ 0 w 861"/>
                <a:gd name="T3" fmla="*/ 91 h 91"/>
                <a:gd name="T4" fmla="*/ 77 w 861"/>
                <a:gd name="T5" fmla="*/ 0 h 91"/>
                <a:gd name="T6" fmla="*/ 798 w 861"/>
                <a:gd name="T7" fmla="*/ 0 h 91"/>
                <a:gd name="T8" fmla="*/ 861 w 86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1" h="91">
                  <a:moveTo>
                    <a:pt x="861" y="91"/>
                  </a:moveTo>
                  <a:lnTo>
                    <a:pt x="0" y="91"/>
                  </a:lnTo>
                  <a:lnTo>
                    <a:pt x="77" y="0"/>
                  </a:lnTo>
                  <a:lnTo>
                    <a:pt x="798" y="0"/>
                  </a:lnTo>
                  <a:lnTo>
                    <a:pt x="861" y="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 userDrawn="1"/>
          </p:nvSpPr>
          <p:spPr bwMode="auto">
            <a:xfrm>
              <a:off x="7267" y="3726"/>
              <a:ext cx="348" cy="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TextBox 11"/>
          <p:cNvSpPr txBox="1"/>
          <p:nvPr userDrawn="1"/>
        </p:nvSpPr>
        <p:spPr>
          <a:xfrm>
            <a:off x="11497043" y="6467732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E33E7C02-82D1-42DA-AA8B-2AEC9E450366}" type="slidenum">
              <a:rPr lang="zh-CN" altLang="en-US" sz="160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4" y="2886611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7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81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1" y="2904248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51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6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40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1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2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6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7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3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9" y="2909287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5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5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5" y="1600202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框 8"/>
          <p:cNvSpPr txBox="1"/>
          <p:nvPr userDrawn="1"/>
        </p:nvSpPr>
        <p:spPr>
          <a:xfrm>
            <a:off x="11654437" y="6515712"/>
            <a:ext cx="423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D8D532AE-1218-4540-83FB-2A8BCE0E4579}" type="slidenum">
              <a:rPr lang="zh-CN" altLang="en-US" sz="1400" smtClean="0">
                <a:solidFill>
                  <a:schemeClr val="accent1"/>
                </a:solidFill>
                <a:latin typeface="+mj-ea"/>
                <a:ea typeface="+mj-ea"/>
              </a:rPr>
              <a:t>‹#›</a:t>
            </a:fld>
            <a:endParaRPr lang="zh-CN" altLang="en-US" sz="1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4" y="4406902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4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9" y="1600202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2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6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6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6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2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486202" y="2220996"/>
            <a:ext cx="141288" cy="141288"/>
          </a:xfrm>
          <a:custGeom>
            <a:avLst/>
            <a:gdLst>
              <a:gd name="T0" fmla="*/ 159 w 181"/>
              <a:gd name="T1" fmla="*/ 51 h 181"/>
              <a:gd name="T2" fmla="*/ 130 w 181"/>
              <a:gd name="T3" fmla="*/ 159 h 181"/>
              <a:gd name="T4" fmla="*/ 21 w 181"/>
              <a:gd name="T5" fmla="*/ 130 h 181"/>
              <a:gd name="T6" fmla="*/ 51 w 181"/>
              <a:gd name="T7" fmla="*/ 22 h 181"/>
              <a:gd name="T8" fmla="*/ 159 w 181"/>
              <a:gd name="T9" fmla="*/ 5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" h="181">
                <a:moveTo>
                  <a:pt x="159" y="51"/>
                </a:moveTo>
                <a:cubicBezTo>
                  <a:pt x="181" y="89"/>
                  <a:pt x="168" y="138"/>
                  <a:pt x="130" y="159"/>
                </a:cubicBezTo>
                <a:cubicBezTo>
                  <a:pt x="92" y="181"/>
                  <a:pt x="43" y="168"/>
                  <a:pt x="21" y="130"/>
                </a:cubicBezTo>
                <a:cubicBezTo>
                  <a:pt x="0" y="92"/>
                  <a:pt x="13" y="44"/>
                  <a:pt x="51" y="22"/>
                </a:cubicBezTo>
                <a:cubicBezTo>
                  <a:pt x="88" y="0"/>
                  <a:pt x="137" y="13"/>
                  <a:pt x="159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764089" y="5192713"/>
            <a:ext cx="111125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1 h 141"/>
              <a:gd name="T6" fmla="*/ 39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0" y="107"/>
                  <a:pt x="101" y="124"/>
                </a:cubicBezTo>
                <a:cubicBezTo>
                  <a:pt x="71" y="141"/>
                  <a:pt x="34" y="131"/>
                  <a:pt x="17" y="101"/>
                </a:cubicBezTo>
                <a:cubicBezTo>
                  <a:pt x="0" y="72"/>
                  <a:pt x="10" y="34"/>
                  <a:pt x="39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/>
        </p:nvSpPr>
        <p:spPr bwMode="auto">
          <a:xfrm>
            <a:off x="5710239" y="5095592"/>
            <a:ext cx="93663" cy="95250"/>
          </a:xfrm>
          <a:custGeom>
            <a:avLst/>
            <a:gdLst>
              <a:gd name="T0" fmla="*/ 107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7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7" y="34"/>
                </a:moveTo>
                <a:cubicBezTo>
                  <a:pt x="121" y="59"/>
                  <a:pt x="113" y="92"/>
                  <a:pt x="87" y="106"/>
                </a:cubicBezTo>
                <a:cubicBezTo>
                  <a:pt x="62" y="121"/>
                  <a:pt x="30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60" y="0"/>
                  <a:pt x="92" y="9"/>
                  <a:pt x="107" y="34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4305301" y="2116140"/>
            <a:ext cx="95250" cy="93663"/>
          </a:xfrm>
          <a:custGeom>
            <a:avLst/>
            <a:gdLst>
              <a:gd name="T0" fmla="*/ 106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6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6" y="34"/>
                </a:moveTo>
                <a:cubicBezTo>
                  <a:pt x="121" y="59"/>
                  <a:pt x="112" y="92"/>
                  <a:pt x="87" y="106"/>
                </a:cubicBezTo>
                <a:cubicBezTo>
                  <a:pt x="62" y="121"/>
                  <a:pt x="29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59" y="0"/>
                  <a:pt x="92" y="9"/>
                  <a:pt x="106" y="34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6645275" y="1624015"/>
            <a:ext cx="74613" cy="74613"/>
          </a:xfrm>
          <a:custGeom>
            <a:avLst/>
            <a:gdLst>
              <a:gd name="T0" fmla="*/ 84 w 95"/>
              <a:gd name="T1" fmla="*/ 27 h 96"/>
              <a:gd name="T2" fmla="*/ 68 w 95"/>
              <a:gd name="T3" fmla="*/ 84 h 96"/>
              <a:gd name="T4" fmla="*/ 11 w 95"/>
              <a:gd name="T5" fmla="*/ 69 h 96"/>
              <a:gd name="T6" fmla="*/ 26 w 95"/>
              <a:gd name="T7" fmla="*/ 12 h 96"/>
              <a:gd name="T8" fmla="*/ 84 w 95"/>
              <a:gd name="T9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6">
                <a:moveTo>
                  <a:pt x="84" y="27"/>
                </a:moveTo>
                <a:cubicBezTo>
                  <a:pt x="95" y="47"/>
                  <a:pt x="88" y="73"/>
                  <a:pt x="68" y="84"/>
                </a:cubicBezTo>
                <a:cubicBezTo>
                  <a:pt x="48" y="96"/>
                  <a:pt x="23" y="89"/>
                  <a:pt x="11" y="69"/>
                </a:cubicBezTo>
                <a:cubicBezTo>
                  <a:pt x="0" y="49"/>
                  <a:pt x="6" y="23"/>
                  <a:pt x="26" y="12"/>
                </a:cubicBezTo>
                <a:cubicBezTo>
                  <a:pt x="46" y="0"/>
                  <a:pt x="72" y="7"/>
                  <a:pt x="84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/>
          <p:nvPr/>
        </p:nvSpPr>
        <p:spPr bwMode="auto">
          <a:xfrm>
            <a:off x="5635626" y="2360615"/>
            <a:ext cx="74613" cy="74613"/>
          </a:xfrm>
          <a:custGeom>
            <a:avLst/>
            <a:gdLst>
              <a:gd name="T0" fmla="*/ 85 w 96"/>
              <a:gd name="T1" fmla="*/ 27 h 96"/>
              <a:gd name="T2" fmla="*/ 69 w 96"/>
              <a:gd name="T3" fmla="*/ 84 h 96"/>
              <a:gd name="T4" fmla="*/ 12 w 96"/>
              <a:gd name="T5" fmla="*/ 69 h 96"/>
              <a:gd name="T6" fmla="*/ 27 w 96"/>
              <a:gd name="T7" fmla="*/ 12 h 96"/>
              <a:gd name="T8" fmla="*/ 85 w 96"/>
              <a:gd name="T9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85" y="27"/>
                </a:moveTo>
                <a:cubicBezTo>
                  <a:pt x="96" y="47"/>
                  <a:pt x="89" y="72"/>
                  <a:pt x="69" y="84"/>
                </a:cubicBezTo>
                <a:cubicBezTo>
                  <a:pt x="49" y="96"/>
                  <a:pt x="24" y="89"/>
                  <a:pt x="12" y="69"/>
                </a:cubicBezTo>
                <a:cubicBezTo>
                  <a:pt x="0" y="49"/>
                  <a:pt x="7" y="23"/>
                  <a:pt x="27" y="12"/>
                </a:cubicBezTo>
                <a:cubicBezTo>
                  <a:pt x="47" y="0"/>
                  <a:pt x="73" y="7"/>
                  <a:pt x="85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auto">
          <a:xfrm>
            <a:off x="6243638" y="2559051"/>
            <a:ext cx="71438" cy="71438"/>
          </a:xfrm>
          <a:custGeom>
            <a:avLst/>
            <a:gdLst>
              <a:gd name="T0" fmla="*/ 81 w 92"/>
              <a:gd name="T1" fmla="*/ 26 h 93"/>
              <a:gd name="T2" fmla="*/ 66 w 92"/>
              <a:gd name="T3" fmla="*/ 81 h 93"/>
              <a:gd name="T4" fmla="*/ 11 w 92"/>
              <a:gd name="T5" fmla="*/ 67 h 93"/>
              <a:gd name="T6" fmla="*/ 26 w 92"/>
              <a:gd name="T7" fmla="*/ 11 h 93"/>
              <a:gd name="T8" fmla="*/ 81 w 92"/>
              <a:gd name="T9" fmla="*/ 2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3">
                <a:moveTo>
                  <a:pt x="81" y="26"/>
                </a:moveTo>
                <a:cubicBezTo>
                  <a:pt x="92" y="45"/>
                  <a:pt x="85" y="70"/>
                  <a:pt x="66" y="81"/>
                </a:cubicBezTo>
                <a:cubicBezTo>
                  <a:pt x="47" y="93"/>
                  <a:pt x="22" y="86"/>
                  <a:pt x="11" y="67"/>
                </a:cubicBezTo>
                <a:cubicBezTo>
                  <a:pt x="0" y="47"/>
                  <a:pt x="6" y="22"/>
                  <a:pt x="26" y="11"/>
                </a:cubicBezTo>
                <a:cubicBezTo>
                  <a:pt x="45" y="0"/>
                  <a:pt x="70" y="7"/>
                  <a:pt x="81" y="26"/>
                </a:cubicBezTo>
                <a:close/>
              </a:path>
            </a:pathLst>
          </a:cu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/>
          <p:nvPr/>
        </p:nvSpPr>
        <p:spPr bwMode="auto">
          <a:xfrm>
            <a:off x="4837906" y="1872161"/>
            <a:ext cx="74613" cy="74613"/>
          </a:xfrm>
          <a:custGeom>
            <a:avLst/>
            <a:gdLst>
              <a:gd name="T0" fmla="*/ 84 w 95"/>
              <a:gd name="T1" fmla="*/ 27 h 95"/>
              <a:gd name="T2" fmla="*/ 68 w 95"/>
              <a:gd name="T3" fmla="*/ 84 h 95"/>
              <a:gd name="T4" fmla="*/ 11 w 95"/>
              <a:gd name="T5" fmla="*/ 68 h 95"/>
              <a:gd name="T6" fmla="*/ 26 w 95"/>
              <a:gd name="T7" fmla="*/ 11 h 95"/>
              <a:gd name="T8" fmla="*/ 84 w 95"/>
              <a:gd name="T9" fmla="*/ 2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5">
                <a:moveTo>
                  <a:pt x="84" y="27"/>
                </a:moveTo>
                <a:cubicBezTo>
                  <a:pt x="95" y="47"/>
                  <a:pt x="88" y="72"/>
                  <a:pt x="68" y="84"/>
                </a:cubicBezTo>
                <a:cubicBezTo>
                  <a:pt x="48" y="95"/>
                  <a:pt x="23" y="88"/>
                  <a:pt x="11" y="68"/>
                </a:cubicBezTo>
                <a:cubicBezTo>
                  <a:pt x="0" y="48"/>
                  <a:pt x="6" y="23"/>
                  <a:pt x="26" y="11"/>
                </a:cubicBezTo>
                <a:cubicBezTo>
                  <a:pt x="46" y="0"/>
                  <a:pt x="72" y="7"/>
                  <a:pt x="84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6656389" y="3941740"/>
            <a:ext cx="142875" cy="142875"/>
          </a:xfrm>
          <a:custGeom>
            <a:avLst/>
            <a:gdLst>
              <a:gd name="T0" fmla="*/ 160 w 182"/>
              <a:gd name="T1" fmla="*/ 51 h 182"/>
              <a:gd name="T2" fmla="*/ 131 w 182"/>
              <a:gd name="T3" fmla="*/ 160 h 182"/>
              <a:gd name="T4" fmla="*/ 22 w 182"/>
              <a:gd name="T5" fmla="*/ 131 h 182"/>
              <a:gd name="T6" fmla="*/ 51 w 182"/>
              <a:gd name="T7" fmla="*/ 22 h 182"/>
              <a:gd name="T8" fmla="*/ 160 w 182"/>
              <a:gd name="T9" fmla="*/ 5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82">
                <a:moveTo>
                  <a:pt x="160" y="51"/>
                </a:moveTo>
                <a:cubicBezTo>
                  <a:pt x="182" y="89"/>
                  <a:pt x="169" y="138"/>
                  <a:pt x="131" y="160"/>
                </a:cubicBezTo>
                <a:cubicBezTo>
                  <a:pt x="93" y="182"/>
                  <a:pt x="44" y="169"/>
                  <a:pt x="22" y="131"/>
                </a:cubicBezTo>
                <a:cubicBezTo>
                  <a:pt x="0" y="93"/>
                  <a:pt x="13" y="44"/>
                  <a:pt x="51" y="22"/>
                </a:cubicBezTo>
                <a:cubicBezTo>
                  <a:pt x="89" y="0"/>
                  <a:pt x="138" y="13"/>
                  <a:pt x="160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6550025" y="4379890"/>
            <a:ext cx="85725" cy="85725"/>
          </a:xfrm>
          <a:prstGeom prst="ellipse">
            <a:avLst/>
          </a:pr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/>
          <p:nvPr/>
        </p:nvSpPr>
        <p:spPr bwMode="auto">
          <a:xfrm>
            <a:off x="4132263" y="5446713"/>
            <a:ext cx="165100" cy="165100"/>
          </a:xfrm>
          <a:custGeom>
            <a:avLst/>
            <a:gdLst>
              <a:gd name="T0" fmla="*/ 186 w 212"/>
              <a:gd name="T1" fmla="*/ 59 h 211"/>
              <a:gd name="T2" fmla="*/ 152 w 212"/>
              <a:gd name="T3" fmla="*/ 186 h 211"/>
              <a:gd name="T4" fmla="*/ 26 w 212"/>
              <a:gd name="T5" fmla="*/ 152 h 211"/>
              <a:gd name="T6" fmla="*/ 60 w 212"/>
              <a:gd name="T7" fmla="*/ 25 h 211"/>
              <a:gd name="T8" fmla="*/ 186 w 212"/>
              <a:gd name="T9" fmla="*/ 5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1">
                <a:moveTo>
                  <a:pt x="186" y="59"/>
                </a:moveTo>
                <a:cubicBezTo>
                  <a:pt x="212" y="103"/>
                  <a:pt x="197" y="160"/>
                  <a:pt x="152" y="186"/>
                </a:cubicBezTo>
                <a:cubicBezTo>
                  <a:pt x="108" y="211"/>
                  <a:pt x="51" y="196"/>
                  <a:pt x="26" y="152"/>
                </a:cubicBezTo>
                <a:cubicBezTo>
                  <a:pt x="0" y="107"/>
                  <a:pt x="15" y="51"/>
                  <a:pt x="60" y="25"/>
                </a:cubicBezTo>
                <a:cubicBezTo>
                  <a:pt x="104" y="0"/>
                  <a:pt x="161" y="15"/>
                  <a:pt x="186" y="59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/>
          <p:nvPr/>
        </p:nvSpPr>
        <p:spPr bwMode="auto">
          <a:xfrm>
            <a:off x="2924176" y="5391944"/>
            <a:ext cx="111125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2 h 141"/>
              <a:gd name="T6" fmla="*/ 39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1" y="107"/>
                  <a:pt x="101" y="124"/>
                </a:cubicBezTo>
                <a:cubicBezTo>
                  <a:pt x="72" y="141"/>
                  <a:pt x="34" y="131"/>
                  <a:pt x="17" y="102"/>
                </a:cubicBezTo>
                <a:cubicBezTo>
                  <a:pt x="0" y="72"/>
                  <a:pt x="10" y="34"/>
                  <a:pt x="39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"/>
          <p:cNvSpPr/>
          <p:nvPr/>
        </p:nvSpPr>
        <p:spPr bwMode="auto">
          <a:xfrm>
            <a:off x="6746875" y="5240338"/>
            <a:ext cx="95250" cy="95250"/>
          </a:xfrm>
          <a:custGeom>
            <a:avLst/>
            <a:gdLst>
              <a:gd name="T0" fmla="*/ 106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6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6" y="34"/>
                </a:moveTo>
                <a:cubicBezTo>
                  <a:pt x="121" y="59"/>
                  <a:pt x="112" y="92"/>
                  <a:pt x="87" y="106"/>
                </a:cubicBezTo>
                <a:cubicBezTo>
                  <a:pt x="62" y="121"/>
                  <a:pt x="29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59" y="0"/>
                  <a:pt x="92" y="9"/>
                  <a:pt x="106" y="34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8"/>
          <p:cNvSpPr/>
          <p:nvPr/>
        </p:nvSpPr>
        <p:spPr bwMode="auto">
          <a:xfrm>
            <a:off x="1120775" y="5170488"/>
            <a:ext cx="165100" cy="165100"/>
          </a:xfrm>
          <a:custGeom>
            <a:avLst/>
            <a:gdLst>
              <a:gd name="T0" fmla="*/ 186 w 212"/>
              <a:gd name="T1" fmla="*/ 59 h 212"/>
              <a:gd name="T2" fmla="*/ 152 w 212"/>
              <a:gd name="T3" fmla="*/ 186 h 212"/>
              <a:gd name="T4" fmla="*/ 25 w 212"/>
              <a:gd name="T5" fmla="*/ 152 h 212"/>
              <a:gd name="T6" fmla="*/ 59 w 212"/>
              <a:gd name="T7" fmla="*/ 25 h 212"/>
              <a:gd name="T8" fmla="*/ 186 w 212"/>
              <a:gd name="T9" fmla="*/ 5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86" y="59"/>
                </a:moveTo>
                <a:cubicBezTo>
                  <a:pt x="212" y="104"/>
                  <a:pt x="196" y="160"/>
                  <a:pt x="152" y="186"/>
                </a:cubicBezTo>
                <a:cubicBezTo>
                  <a:pt x="108" y="212"/>
                  <a:pt x="51" y="196"/>
                  <a:pt x="25" y="152"/>
                </a:cubicBezTo>
                <a:cubicBezTo>
                  <a:pt x="0" y="108"/>
                  <a:pt x="15" y="51"/>
                  <a:pt x="59" y="25"/>
                </a:cubicBezTo>
                <a:cubicBezTo>
                  <a:pt x="104" y="0"/>
                  <a:pt x="160" y="15"/>
                  <a:pt x="186" y="59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"/>
          <p:cNvSpPr/>
          <p:nvPr/>
        </p:nvSpPr>
        <p:spPr bwMode="auto">
          <a:xfrm>
            <a:off x="3607074" y="5222441"/>
            <a:ext cx="142875" cy="142875"/>
          </a:xfrm>
          <a:custGeom>
            <a:avLst/>
            <a:gdLst>
              <a:gd name="T0" fmla="*/ 160 w 182"/>
              <a:gd name="T1" fmla="*/ 51 h 182"/>
              <a:gd name="T2" fmla="*/ 131 w 182"/>
              <a:gd name="T3" fmla="*/ 160 h 182"/>
              <a:gd name="T4" fmla="*/ 22 w 182"/>
              <a:gd name="T5" fmla="*/ 131 h 182"/>
              <a:gd name="T6" fmla="*/ 51 w 182"/>
              <a:gd name="T7" fmla="*/ 22 h 182"/>
              <a:gd name="T8" fmla="*/ 160 w 182"/>
              <a:gd name="T9" fmla="*/ 5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82">
                <a:moveTo>
                  <a:pt x="160" y="51"/>
                </a:moveTo>
                <a:cubicBezTo>
                  <a:pt x="182" y="89"/>
                  <a:pt x="169" y="138"/>
                  <a:pt x="131" y="160"/>
                </a:cubicBezTo>
                <a:cubicBezTo>
                  <a:pt x="93" y="182"/>
                  <a:pt x="44" y="169"/>
                  <a:pt x="22" y="131"/>
                </a:cubicBezTo>
                <a:cubicBezTo>
                  <a:pt x="0" y="93"/>
                  <a:pt x="13" y="44"/>
                  <a:pt x="51" y="22"/>
                </a:cubicBezTo>
                <a:cubicBezTo>
                  <a:pt x="89" y="0"/>
                  <a:pt x="138" y="13"/>
                  <a:pt x="160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040189" y="1638303"/>
            <a:ext cx="123825" cy="125413"/>
          </a:xfrm>
          <a:prstGeom prst="ellipse">
            <a:avLst/>
          </a:pr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3222625" y="4578353"/>
            <a:ext cx="107950" cy="106363"/>
          </a:xfrm>
          <a:prstGeom prst="ellipse">
            <a:avLst/>
          </a:pr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2289176" y="2087963"/>
            <a:ext cx="107950" cy="106363"/>
          </a:xfrm>
          <a:prstGeom prst="ellipse">
            <a:avLst/>
          </a:pr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"/>
          <p:cNvSpPr/>
          <p:nvPr/>
        </p:nvSpPr>
        <p:spPr bwMode="auto">
          <a:xfrm>
            <a:off x="2881314" y="1909466"/>
            <a:ext cx="109538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1 h 141"/>
              <a:gd name="T6" fmla="*/ 40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1" y="107"/>
                  <a:pt x="101" y="124"/>
                </a:cubicBezTo>
                <a:cubicBezTo>
                  <a:pt x="72" y="141"/>
                  <a:pt x="34" y="131"/>
                  <a:pt x="17" y="101"/>
                </a:cubicBezTo>
                <a:cubicBezTo>
                  <a:pt x="0" y="72"/>
                  <a:pt x="10" y="34"/>
                  <a:pt x="40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10113" y="548680"/>
            <a:ext cx="1427829" cy="504056"/>
          </a:xfrm>
          <a:prstGeom prst="rect">
            <a:avLst/>
          </a:prstGeom>
          <a:solidFill>
            <a:schemeClr val="bg2"/>
          </a:solidFill>
          <a:ln w="9525" cap="flat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>
              <a:defRPr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sz="24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创意智造</a:t>
            </a:r>
          </a:p>
        </p:txBody>
      </p:sp>
      <p:sp>
        <p:nvSpPr>
          <p:cNvPr id="28" name="PA_01"/>
          <p:cNvSpPr/>
          <p:nvPr>
            <p:custDataLst>
              <p:tags r:id="rId1"/>
            </p:custDataLst>
          </p:nvPr>
        </p:nvSpPr>
        <p:spPr>
          <a:xfrm>
            <a:off x="1715909" y="1621251"/>
            <a:ext cx="50305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6000" b="1" cap="none" spc="0" dirty="0" smtClean="0">
                <a:ln w="0"/>
                <a:solidFill>
                  <a:srgbClr val="FBFBFB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玩中学 学中创</a:t>
            </a:r>
            <a:endParaRPr lang="zh-CN" altLang="en-US" sz="6000" b="1" cap="none" spc="0" dirty="0">
              <a:ln w="0"/>
              <a:solidFill>
                <a:srgbClr val="FBFBFB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9" name="01"/>
          <p:cNvSpPr/>
          <p:nvPr/>
        </p:nvSpPr>
        <p:spPr>
          <a:xfrm>
            <a:off x="224177" y="2805270"/>
            <a:ext cx="79624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zh-CN" sz="4000" b="1" cap="none" spc="0" dirty="0" smtClean="0">
                <a:ln w="0"/>
                <a:solidFill>
                  <a:srgbClr val="FBFBFB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——《</a:t>
            </a:r>
            <a:r>
              <a:rPr lang="zh-CN" altLang="en-US" sz="4000" b="1" cap="none" spc="0" dirty="0" smtClean="0">
                <a:ln w="0"/>
                <a:solidFill>
                  <a:srgbClr val="FBFBFB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仓库安保机器人</a:t>
            </a:r>
            <a:r>
              <a:rPr lang="en-US" altLang="zh-CN" sz="4000" b="1" cap="none" spc="0" dirty="0" smtClean="0">
                <a:ln w="0"/>
                <a:solidFill>
                  <a:srgbClr val="FBFBFB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》</a:t>
            </a:r>
            <a:r>
              <a:rPr lang="zh-CN" altLang="en-US" sz="4000" b="1" cap="none" spc="0" dirty="0" smtClean="0">
                <a:ln w="0"/>
                <a:solidFill>
                  <a:srgbClr val="FBFBFB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创作分享</a:t>
            </a:r>
            <a:endParaRPr lang="zh-CN" altLang="en-US" sz="4000" b="1" cap="none" spc="0" dirty="0">
              <a:ln w="0"/>
              <a:solidFill>
                <a:srgbClr val="FBFBFB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</p:cSld>
  <p:clrMapOvr>
    <a:masterClrMapping/>
  </p:clrMapOvr>
  <p:transition spd="slow" advTm="604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22317" y="2646143"/>
            <a:ext cx="3960440" cy="94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操作演示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4238203" y="3717032"/>
            <a:ext cx="56886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 advTm="36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2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Freeform 21"/>
          <p:cNvSpPr/>
          <p:nvPr/>
        </p:nvSpPr>
        <p:spPr bwMode="auto">
          <a:xfrm>
            <a:off x="7734208" y="2059973"/>
            <a:ext cx="473032" cy="175789"/>
          </a:xfrm>
          <a:custGeom>
            <a:avLst/>
            <a:gdLst>
              <a:gd name="T0" fmla="*/ 114 w 1188"/>
              <a:gd name="T1" fmla="*/ 264 h 391"/>
              <a:gd name="T2" fmla="*/ 800 w 1188"/>
              <a:gd name="T3" fmla="*/ 354 h 391"/>
              <a:gd name="T4" fmla="*/ 1074 w 1188"/>
              <a:gd name="T5" fmla="*/ 128 h 391"/>
              <a:gd name="T6" fmla="*/ 387 w 1188"/>
              <a:gd name="T7" fmla="*/ 38 h 391"/>
              <a:gd name="T8" fmla="*/ 114 w 1188"/>
              <a:gd name="T9" fmla="*/ 26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8" h="391">
                <a:moveTo>
                  <a:pt x="114" y="264"/>
                </a:moveTo>
                <a:cubicBezTo>
                  <a:pt x="228" y="351"/>
                  <a:pt x="535" y="391"/>
                  <a:pt x="800" y="354"/>
                </a:cubicBezTo>
                <a:cubicBezTo>
                  <a:pt x="1066" y="316"/>
                  <a:pt x="1188" y="215"/>
                  <a:pt x="1074" y="128"/>
                </a:cubicBezTo>
                <a:cubicBezTo>
                  <a:pt x="960" y="41"/>
                  <a:pt x="653" y="0"/>
                  <a:pt x="387" y="38"/>
                </a:cubicBezTo>
                <a:cubicBezTo>
                  <a:pt x="122" y="75"/>
                  <a:pt x="0" y="176"/>
                  <a:pt x="114" y="264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3538705" y="3105420"/>
            <a:ext cx="4195503" cy="1386215"/>
          </a:xfrm>
          <a:custGeom>
            <a:avLst/>
            <a:gdLst>
              <a:gd name="T0" fmla="*/ 3280 w 5906"/>
              <a:gd name="T1" fmla="*/ 59 h 1942"/>
              <a:gd name="T2" fmla="*/ 181 w 5906"/>
              <a:gd name="T3" fmla="*/ 863 h 1942"/>
              <a:gd name="T4" fmla="*/ 2625 w 5906"/>
              <a:gd name="T5" fmla="*/ 1883 h 1942"/>
              <a:gd name="T6" fmla="*/ 5725 w 5906"/>
              <a:gd name="T7" fmla="*/ 1079 h 1942"/>
              <a:gd name="T8" fmla="*/ 3280 w 5906"/>
              <a:gd name="T9" fmla="*/ 59 h 1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06" h="1942">
                <a:moveTo>
                  <a:pt x="3280" y="59"/>
                </a:moveTo>
                <a:cubicBezTo>
                  <a:pt x="1749" y="0"/>
                  <a:pt x="361" y="360"/>
                  <a:pt x="181" y="863"/>
                </a:cubicBezTo>
                <a:cubicBezTo>
                  <a:pt x="0" y="1367"/>
                  <a:pt x="1094" y="1823"/>
                  <a:pt x="2625" y="1883"/>
                </a:cubicBezTo>
                <a:cubicBezTo>
                  <a:pt x="4156" y="1942"/>
                  <a:pt x="5544" y="1582"/>
                  <a:pt x="5725" y="1079"/>
                </a:cubicBezTo>
                <a:cubicBezTo>
                  <a:pt x="5906" y="575"/>
                  <a:pt x="4812" y="119"/>
                  <a:pt x="3280" y="59"/>
                </a:cubicBezTo>
                <a:close/>
              </a:path>
            </a:pathLst>
          </a:custGeom>
          <a:solidFill>
            <a:schemeClr val="accent2">
              <a:lumMod val="65000"/>
              <a:alpha val="28000"/>
            </a:schemeClr>
          </a:solidFill>
          <a:ln w="17463" cap="flat">
            <a:noFill/>
            <a:prstDash val="solid"/>
            <a:miter lim="800000"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Freeform 26"/>
          <p:cNvSpPr/>
          <p:nvPr/>
        </p:nvSpPr>
        <p:spPr bwMode="auto">
          <a:xfrm>
            <a:off x="6219980" y="3776906"/>
            <a:ext cx="1157152" cy="383085"/>
          </a:xfrm>
          <a:custGeom>
            <a:avLst/>
            <a:gdLst>
              <a:gd name="T0" fmla="*/ 905 w 1630"/>
              <a:gd name="T1" fmla="*/ 16 h 536"/>
              <a:gd name="T2" fmla="*/ 50 w 1630"/>
              <a:gd name="T3" fmla="*/ 238 h 536"/>
              <a:gd name="T4" fmla="*/ 725 w 1630"/>
              <a:gd name="T5" fmla="*/ 520 h 536"/>
              <a:gd name="T6" fmla="*/ 1580 w 1630"/>
              <a:gd name="T7" fmla="*/ 298 h 536"/>
              <a:gd name="T8" fmla="*/ 905 w 1630"/>
              <a:gd name="T9" fmla="*/ 1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0" h="536">
                <a:moveTo>
                  <a:pt x="905" y="16"/>
                </a:moveTo>
                <a:cubicBezTo>
                  <a:pt x="483" y="0"/>
                  <a:pt x="100" y="99"/>
                  <a:pt x="50" y="238"/>
                </a:cubicBezTo>
                <a:cubicBezTo>
                  <a:pt x="0" y="377"/>
                  <a:pt x="302" y="503"/>
                  <a:pt x="725" y="520"/>
                </a:cubicBezTo>
                <a:cubicBezTo>
                  <a:pt x="1147" y="536"/>
                  <a:pt x="1530" y="437"/>
                  <a:pt x="1580" y="298"/>
                </a:cubicBezTo>
                <a:cubicBezTo>
                  <a:pt x="1630" y="159"/>
                  <a:pt x="1328" y="33"/>
                  <a:pt x="905" y="16"/>
                </a:cubicBezTo>
                <a:close/>
              </a:path>
            </a:pathLst>
          </a:custGeom>
          <a:solidFill>
            <a:schemeClr val="accent2">
              <a:lumMod val="65000"/>
              <a:alpha val="23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40143" y="1246932"/>
            <a:ext cx="238277" cy="368285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32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32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87327" y="2253586"/>
            <a:ext cx="366838" cy="495705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51960" y="3143870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/>
              <a:t>巡线</a:t>
            </a:r>
            <a:r>
              <a:rPr lang="zh-CN" altLang="zh-CN" sz="3200" b="1" dirty="0" smtClean="0"/>
              <a:t>功能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经济高效</a:t>
            </a:r>
            <a:endParaRPr lang="zh-CN" altLang="en-US" sz="3200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19979" y="5127037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/>
              <a:t>人体感应</a:t>
            </a:r>
            <a:endParaRPr lang="en-US" altLang="zh-CN" sz="3200" b="1" dirty="0"/>
          </a:p>
          <a:p>
            <a:r>
              <a:rPr lang="zh-CN" altLang="en-US" sz="3200" b="1" dirty="0"/>
              <a:t>人脸识别</a:t>
            </a:r>
          </a:p>
        </p:txBody>
      </p:sp>
      <p:sp>
        <p:nvSpPr>
          <p:cNvPr id="45" name="矩形 44"/>
          <p:cNvSpPr/>
          <p:nvPr/>
        </p:nvSpPr>
        <p:spPr>
          <a:xfrm>
            <a:off x="8842689" y="1872606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/>
              <a:t>人工智能</a:t>
            </a:r>
            <a:endParaRPr lang="en-US" altLang="zh-CN" sz="3200" b="1" dirty="0"/>
          </a:p>
          <a:p>
            <a:r>
              <a:rPr lang="zh-CN" altLang="zh-CN" sz="3200" b="1" dirty="0"/>
              <a:t>即插即用</a:t>
            </a:r>
            <a:endParaRPr lang="zh-CN" altLang="en-US" sz="3200" b="1" dirty="0"/>
          </a:p>
        </p:txBody>
      </p:sp>
      <p:sp>
        <p:nvSpPr>
          <p:cNvPr id="46" name="矩形 45"/>
          <p:cNvSpPr/>
          <p:nvPr/>
        </p:nvSpPr>
        <p:spPr bwMode="auto">
          <a:xfrm>
            <a:off x="2858021" y="2794228"/>
            <a:ext cx="95651" cy="311192"/>
          </a:xfrm>
          <a:prstGeom prst="rect">
            <a:avLst/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6147051" y="5162393"/>
            <a:ext cx="95651" cy="311192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8896152" y="1895743"/>
            <a:ext cx="82549" cy="263827"/>
          </a:xfrm>
          <a:prstGeom prst="rect">
            <a:avLst/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标题 1"/>
          <p:cNvSpPr txBox="1">
            <a:spLocks/>
          </p:cNvSpPr>
          <p:nvPr/>
        </p:nvSpPr>
        <p:spPr>
          <a:xfrm>
            <a:off x="1428143" y="530902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拓展设想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50" name="任意多边形 82"/>
          <p:cNvSpPr/>
          <p:nvPr/>
        </p:nvSpPr>
        <p:spPr bwMode="auto">
          <a:xfrm rot="3738964">
            <a:off x="886350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51" name="TextBox 147"/>
          <p:cNvSpPr txBox="1"/>
          <p:nvPr/>
        </p:nvSpPr>
        <p:spPr>
          <a:xfrm>
            <a:off x="1058958" y="484341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 smtClean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微信图片_201910240001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1675691"/>
            <a:ext cx="3881328" cy="254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Freeform 20"/>
          <p:cNvSpPr/>
          <p:nvPr/>
        </p:nvSpPr>
        <p:spPr bwMode="auto">
          <a:xfrm>
            <a:off x="7458656" y="4782569"/>
            <a:ext cx="841207" cy="276453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Freeform 20"/>
          <p:cNvSpPr/>
          <p:nvPr/>
        </p:nvSpPr>
        <p:spPr bwMode="auto">
          <a:xfrm>
            <a:off x="8035418" y="4920796"/>
            <a:ext cx="841207" cy="276453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Freeform 20"/>
          <p:cNvSpPr/>
          <p:nvPr/>
        </p:nvSpPr>
        <p:spPr bwMode="auto">
          <a:xfrm>
            <a:off x="8593770" y="5059022"/>
            <a:ext cx="841207" cy="189309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Freeform 20"/>
          <p:cNvSpPr/>
          <p:nvPr/>
        </p:nvSpPr>
        <p:spPr bwMode="auto">
          <a:xfrm>
            <a:off x="9162620" y="4934969"/>
            <a:ext cx="841207" cy="276453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Freeform 20"/>
          <p:cNvSpPr/>
          <p:nvPr/>
        </p:nvSpPr>
        <p:spPr bwMode="auto">
          <a:xfrm>
            <a:off x="9739382" y="5073196"/>
            <a:ext cx="841207" cy="276453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Freeform 20"/>
          <p:cNvSpPr/>
          <p:nvPr/>
        </p:nvSpPr>
        <p:spPr bwMode="auto">
          <a:xfrm>
            <a:off x="10297734" y="5211422"/>
            <a:ext cx="841207" cy="189309"/>
          </a:xfrm>
          <a:custGeom>
            <a:avLst/>
            <a:gdLst>
              <a:gd name="T0" fmla="*/ 1011 w 1184"/>
              <a:gd name="T1" fmla="*/ 297 h 389"/>
              <a:gd name="T2" fmla="*/ 905 w 1184"/>
              <a:gd name="T3" fmla="*/ 57 h 389"/>
              <a:gd name="T4" fmla="*/ 173 w 1184"/>
              <a:gd name="T5" fmla="*/ 91 h 389"/>
              <a:gd name="T6" fmla="*/ 279 w 1184"/>
              <a:gd name="T7" fmla="*/ 332 h 389"/>
              <a:gd name="T8" fmla="*/ 1011 w 1184"/>
              <a:gd name="T9" fmla="*/ 297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4" h="389">
                <a:moveTo>
                  <a:pt x="1011" y="297"/>
                </a:moveTo>
                <a:cubicBezTo>
                  <a:pt x="1184" y="221"/>
                  <a:pt x="1136" y="113"/>
                  <a:pt x="905" y="57"/>
                </a:cubicBezTo>
                <a:cubicBezTo>
                  <a:pt x="673" y="0"/>
                  <a:pt x="346" y="15"/>
                  <a:pt x="173" y="91"/>
                </a:cubicBezTo>
                <a:cubicBezTo>
                  <a:pt x="0" y="168"/>
                  <a:pt x="48" y="275"/>
                  <a:pt x="279" y="332"/>
                </a:cubicBezTo>
                <a:cubicBezTo>
                  <a:pt x="511" y="389"/>
                  <a:pt x="838" y="373"/>
                  <a:pt x="1011" y="297"/>
                </a:cubicBezTo>
                <a:close/>
              </a:path>
            </a:pathLst>
          </a:custGeom>
          <a:solidFill>
            <a:schemeClr val="accent2">
              <a:lumMod val="65000"/>
              <a:alpha val="4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Freeform 239"/>
          <p:cNvSpPr>
            <a:spLocks noEditPoints="1" noChangeArrowheads="1"/>
          </p:cNvSpPr>
          <p:nvPr/>
        </p:nvSpPr>
        <p:spPr bwMode="auto">
          <a:xfrm>
            <a:off x="7743437" y="1260965"/>
            <a:ext cx="1099252" cy="1235145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>
            <a:gsLst>
              <a:gs pos="70000">
                <a:srgbClr val="F0640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Freeform 240"/>
          <p:cNvSpPr>
            <a:spLocks noEditPoints="1" noChangeArrowheads="1"/>
          </p:cNvSpPr>
          <p:nvPr/>
        </p:nvSpPr>
        <p:spPr bwMode="auto">
          <a:xfrm>
            <a:off x="1453830" y="1777975"/>
            <a:ext cx="1404191" cy="1435001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>
            <a:gsLst>
              <a:gs pos="61000">
                <a:sysClr val="windowText" lastClr="000000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Freeform 241"/>
          <p:cNvSpPr>
            <a:spLocks noEditPoints="1" noChangeArrowheads="1"/>
          </p:cNvSpPr>
          <p:nvPr/>
        </p:nvSpPr>
        <p:spPr bwMode="auto">
          <a:xfrm>
            <a:off x="4639229" y="4226172"/>
            <a:ext cx="1516756" cy="1518405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>
            <a:gsLst>
              <a:gs pos="60000">
                <a:sysClr val="window" lastClr="FFFFFF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242"/>
          <p:cNvSpPr>
            <a:spLocks noEditPoints="1" noChangeArrowheads="1"/>
          </p:cNvSpPr>
          <p:nvPr/>
        </p:nvSpPr>
        <p:spPr bwMode="auto">
          <a:xfrm>
            <a:off x="7675453" y="3487268"/>
            <a:ext cx="1187073" cy="1185559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gradFill>
            <a:gsLst>
              <a:gs pos="57000">
                <a:srgbClr val="0067C0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文本框 20"/>
          <p:cNvSpPr txBox="1"/>
          <p:nvPr/>
        </p:nvSpPr>
        <p:spPr>
          <a:xfrm>
            <a:off x="1769457" y="2078497"/>
            <a:ext cx="7199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21"/>
          <p:cNvSpPr txBox="1"/>
          <p:nvPr/>
        </p:nvSpPr>
        <p:spPr>
          <a:xfrm>
            <a:off x="5008752" y="4630061"/>
            <a:ext cx="719986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22"/>
          <p:cNvSpPr txBox="1"/>
          <p:nvPr/>
        </p:nvSpPr>
        <p:spPr>
          <a:xfrm>
            <a:off x="8098061" y="1578752"/>
            <a:ext cx="4036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2809823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848281" y="284896"/>
            <a:ext cx="5860655" cy="5807689"/>
          </a:xfrm>
          <a:prstGeom prst="rect">
            <a:avLst/>
          </a:prstGeom>
          <a:solidFill>
            <a:srgbClr val="0C8F05"/>
          </a:solidFill>
          <a:ln>
            <a:noFill/>
          </a:ln>
        </p:spPr>
        <p:txBody>
          <a:bodyPr lIns="239976" tIns="143986" rIns="239976" bIns="1439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6" name="TextBox 45"/>
          <p:cNvSpPr txBox="1"/>
          <p:nvPr/>
        </p:nvSpPr>
        <p:spPr>
          <a:xfrm rot="10800000" flipV="1">
            <a:off x="5868836" y="560964"/>
            <a:ext cx="609495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400" dirty="0" smtClean="0">
                <a:solidFill>
                  <a:prstClr val="black"/>
                </a:solidFill>
                <a:latin typeface="Arial"/>
                <a:ea typeface="微软雅黑"/>
              </a:rPr>
              <a:t>       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玩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中学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，学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中创。在“玩”和“学”的创客过程中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，努力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探索新方法、新思路，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并将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创意变为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现实</a:t>
            </a:r>
            <a:r>
              <a:rPr lang="zh-CN" altLang="en-US" sz="3400" dirty="0" smtClean="0">
                <a:solidFill>
                  <a:prstClr val="white"/>
                </a:solidFill>
                <a:latin typeface="Arial"/>
                <a:ea typeface="微软雅黑"/>
              </a:rPr>
              <a:t>，服务生活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。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创客实践活动是一个真正创意“智”造的过程！让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我们爱上</a:t>
            </a:r>
            <a:r>
              <a:rPr lang="zh-CN" altLang="zh-CN" sz="3400" dirty="0">
                <a:solidFill>
                  <a:prstClr val="white"/>
                </a:solidFill>
                <a:latin typeface="Arial"/>
                <a:ea typeface="微软雅黑"/>
              </a:rPr>
              <a:t>造物，争当</a:t>
            </a:r>
            <a:r>
              <a:rPr lang="zh-CN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“小创客”！</a:t>
            </a:r>
            <a:r>
              <a:rPr lang="en-US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             </a:t>
            </a: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400" dirty="0">
                <a:solidFill>
                  <a:prstClr val="white"/>
                </a:solidFill>
                <a:latin typeface="Arial"/>
                <a:ea typeface="微软雅黑"/>
              </a:rPr>
              <a:t> </a:t>
            </a:r>
            <a:r>
              <a:rPr lang="en-US" altLang="zh-CN" sz="3400" dirty="0" smtClean="0">
                <a:solidFill>
                  <a:prstClr val="white"/>
                </a:solidFill>
                <a:latin typeface="Arial"/>
                <a:ea typeface="微软雅黑"/>
              </a:rPr>
              <a:t>                         ——</a:t>
            </a:r>
            <a:r>
              <a:rPr lang="zh-CN" altLang="en-US" sz="3400" dirty="0" smtClean="0">
                <a:solidFill>
                  <a:prstClr val="white"/>
                </a:solidFill>
                <a:latin typeface="Arial"/>
                <a:ea typeface="微软雅黑"/>
              </a:rPr>
              <a:t>王乙润</a:t>
            </a:r>
            <a:endParaRPr lang="zh-CN" altLang="en-US" sz="3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1"/>
          <p:cNvSpPr txBox="1">
            <a:spLocks/>
          </p:cNvSpPr>
          <p:nvPr/>
        </p:nvSpPr>
        <p:spPr>
          <a:xfrm>
            <a:off x="1428143" y="530902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实践启示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48" name="任意多边形 82"/>
          <p:cNvSpPr/>
          <p:nvPr/>
        </p:nvSpPr>
        <p:spPr bwMode="auto">
          <a:xfrm rot="3738964">
            <a:off x="886350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49" name="TextBox 147"/>
          <p:cNvSpPr txBox="1"/>
          <p:nvPr/>
        </p:nvSpPr>
        <p:spPr>
          <a:xfrm>
            <a:off x="1058958" y="484341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 smtClean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239"/>
          <p:cNvSpPr>
            <a:spLocks noEditPoints="1" noChangeArrowheads="1"/>
          </p:cNvSpPr>
          <p:nvPr/>
        </p:nvSpPr>
        <p:spPr bwMode="auto">
          <a:xfrm>
            <a:off x="2984210" y="2935771"/>
            <a:ext cx="1960948" cy="1960948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>
            <a:gsLst>
              <a:gs pos="70000">
                <a:srgbClr val="F0640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Freeform 240"/>
          <p:cNvSpPr>
            <a:spLocks noEditPoints="1" noChangeArrowheads="1"/>
          </p:cNvSpPr>
          <p:nvPr/>
        </p:nvSpPr>
        <p:spPr bwMode="auto">
          <a:xfrm>
            <a:off x="1489869" y="1989411"/>
            <a:ext cx="1726297" cy="1726299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>
            <a:gsLst>
              <a:gs pos="61000">
                <a:sysClr val="windowText" lastClr="000000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Freeform 241"/>
          <p:cNvSpPr>
            <a:spLocks noEditPoints="1" noChangeArrowheads="1"/>
          </p:cNvSpPr>
          <p:nvPr/>
        </p:nvSpPr>
        <p:spPr bwMode="auto">
          <a:xfrm>
            <a:off x="3167652" y="1347812"/>
            <a:ext cx="1516756" cy="1518405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>
            <a:gsLst>
              <a:gs pos="60000">
                <a:sysClr val="window" lastClr="FFFFFF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Freeform 242"/>
          <p:cNvSpPr>
            <a:spLocks noEditPoints="1" noChangeArrowheads="1"/>
          </p:cNvSpPr>
          <p:nvPr/>
        </p:nvSpPr>
        <p:spPr bwMode="auto">
          <a:xfrm>
            <a:off x="2677966" y="4666280"/>
            <a:ext cx="1187073" cy="1185559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gradFill>
            <a:gsLst>
              <a:gs pos="57000">
                <a:srgbClr val="0067C0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rgbClr val="006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67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4" name="组合 10"/>
          <p:cNvGrpSpPr/>
          <p:nvPr/>
        </p:nvGrpSpPr>
        <p:grpSpPr bwMode="auto">
          <a:xfrm>
            <a:off x="1640982" y="4079938"/>
            <a:ext cx="1223460" cy="2437824"/>
            <a:chOff x="0" y="0"/>
            <a:chExt cx="960900" cy="1913941"/>
          </a:xfrm>
          <a:solidFill>
            <a:sysClr val="windowText" lastClr="000000"/>
          </a:solidFill>
        </p:grpSpPr>
        <p:sp>
          <p:nvSpPr>
            <p:cNvPr id="55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adFill>
              <a:gsLst>
                <a:gs pos="59000">
                  <a:srgbClr val="0C8F05"/>
                </a:gs>
                <a:gs pos="0">
                  <a:srgbClr val="696969"/>
                </a:gs>
                <a:gs pos="100000">
                  <a:srgbClr val="0C8F05"/>
                </a:gs>
              </a:gsLst>
              <a:lin ang="5400000" scaled="1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67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4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adFill>
              <a:gsLst>
                <a:gs pos="59000">
                  <a:srgbClr val="0C8F05"/>
                </a:gs>
                <a:gs pos="0">
                  <a:srgbClr val="696969"/>
                </a:gs>
                <a:gs pos="100000">
                  <a:srgbClr val="0C8F05"/>
                </a:gs>
              </a:gsLst>
              <a:lin ang="5400000" scaled="1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67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59000">
                  <a:srgbClr val="0C8F05"/>
                </a:gs>
                <a:gs pos="0">
                  <a:srgbClr val="696969"/>
                </a:gs>
                <a:gs pos="100000">
                  <a:srgbClr val="0C8F05"/>
                </a:gs>
              </a:gsLst>
              <a:lin ang="5400000" scaled="1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67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8" name="文本框 20"/>
          <p:cNvSpPr txBox="1"/>
          <p:nvPr/>
        </p:nvSpPr>
        <p:spPr>
          <a:xfrm>
            <a:off x="2021393" y="2496110"/>
            <a:ext cx="719986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文本框 21"/>
          <p:cNvSpPr txBox="1"/>
          <p:nvPr/>
        </p:nvSpPr>
        <p:spPr>
          <a:xfrm>
            <a:off x="3537175" y="1751701"/>
            <a:ext cx="719986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22"/>
          <p:cNvSpPr txBox="1"/>
          <p:nvPr/>
        </p:nvSpPr>
        <p:spPr>
          <a:xfrm>
            <a:off x="3604542" y="3531575"/>
            <a:ext cx="719986" cy="769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C8F0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0C8F0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041244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486202" y="2220996"/>
            <a:ext cx="141288" cy="141288"/>
          </a:xfrm>
          <a:custGeom>
            <a:avLst/>
            <a:gdLst>
              <a:gd name="T0" fmla="*/ 159 w 181"/>
              <a:gd name="T1" fmla="*/ 51 h 181"/>
              <a:gd name="T2" fmla="*/ 130 w 181"/>
              <a:gd name="T3" fmla="*/ 159 h 181"/>
              <a:gd name="T4" fmla="*/ 21 w 181"/>
              <a:gd name="T5" fmla="*/ 130 h 181"/>
              <a:gd name="T6" fmla="*/ 51 w 181"/>
              <a:gd name="T7" fmla="*/ 22 h 181"/>
              <a:gd name="T8" fmla="*/ 159 w 181"/>
              <a:gd name="T9" fmla="*/ 5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" h="181">
                <a:moveTo>
                  <a:pt x="159" y="51"/>
                </a:moveTo>
                <a:cubicBezTo>
                  <a:pt x="181" y="89"/>
                  <a:pt x="168" y="138"/>
                  <a:pt x="130" y="159"/>
                </a:cubicBezTo>
                <a:cubicBezTo>
                  <a:pt x="92" y="181"/>
                  <a:pt x="43" y="168"/>
                  <a:pt x="21" y="130"/>
                </a:cubicBezTo>
                <a:cubicBezTo>
                  <a:pt x="0" y="92"/>
                  <a:pt x="13" y="44"/>
                  <a:pt x="51" y="22"/>
                </a:cubicBezTo>
                <a:cubicBezTo>
                  <a:pt x="88" y="0"/>
                  <a:pt x="137" y="13"/>
                  <a:pt x="159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4764089" y="5192713"/>
            <a:ext cx="111125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1 h 141"/>
              <a:gd name="T6" fmla="*/ 39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0" y="107"/>
                  <a:pt x="101" y="124"/>
                </a:cubicBezTo>
                <a:cubicBezTo>
                  <a:pt x="71" y="141"/>
                  <a:pt x="34" y="131"/>
                  <a:pt x="17" y="101"/>
                </a:cubicBezTo>
                <a:cubicBezTo>
                  <a:pt x="0" y="72"/>
                  <a:pt x="10" y="34"/>
                  <a:pt x="39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710239" y="5095592"/>
            <a:ext cx="93663" cy="95250"/>
          </a:xfrm>
          <a:custGeom>
            <a:avLst/>
            <a:gdLst>
              <a:gd name="T0" fmla="*/ 107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7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7" y="34"/>
                </a:moveTo>
                <a:cubicBezTo>
                  <a:pt x="121" y="59"/>
                  <a:pt x="113" y="92"/>
                  <a:pt x="87" y="106"/>
                </a:cubicBezTo>
                <a:cubicBezTo>
                  <a:pt x="62" y="121"/>
                  <a:pt x="30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60" y="0"/>
                  <a:pt x="92" y="9"/>
                  <a:pt x="107" y="34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305301" y="2116140"/>
            <a:ext cx="95250" cy="93663"/>
          </a:xfrm>
          <a:custGeom>
            <a:avLst/>
            <a:gdLst>
              <a:gd name="T0" fmla="*/ 106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6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6" y="34"/>
                </a:moveTo>
                <a:cubicBezTo>
                  <a:pt x="121" y="59"/>
                  <a:pt x="112" y="92"/>
                  <a:pt x="87" y="106"/>
                </a:cubicBezTo>
                <a:cubicBezTo>
                  <a:pt x="62" y="121"/>
                  <a:pt x="29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59" y="0"/>
                  <a:pt x="92" y="9"/>
                  <a:pt x="106" y="34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6645275" y="1624015"/>
            <a:ext cx="74613" cy="74613"/>
          </a:xfrm>
          <a:custGeom>
            <a:avLst/>
            <a:gdLst>
              <a:gd name="T0" fmla="*/ 84 w 95"/>
              <a:gd name="T1" fmla="*/ 27 h 96"/>
              <a:gd name="T2" fmla="*/ 68 w 95"/>
              <a:gd name="T3" fmla="*/ 84 h 96"/>
              <a:gd name="T4" fmla="*/ 11 w 95"/>
              <a:gd name="T5" fmla="*/ 69 h 96"/>
              <a:gd name="T6" fmla="*/ 26 w 95"/>
              <a:gd name="T7" fmla="*/ 12 h 96"/>
              <a:gd name="T8" fmla="*/ 84 w 95"/>
              <a:gd name="T9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6">
                <a:moveTo>
                  <a:pt x="84" y="27"/>
                </a:moveTo>
                <a:cubicBezTo>
                  <a:pt x="95" y="47"/>
                  <a:pt x="88" y="73"/>
                  <a:pt x="68" y="84"/>
                </a:cubicBezTo>
                <a:cubicBezTo>
                  <a:pt x="48" y="96"/>
                  <a:pt x="23" y="89"/>
                  <a:pt x="11" y="69"/>
                </a:cubicBezTo>
                <a:cubicBezTo>
                  <a:pt x="0" y="49"/>
                  <a:pt x="6" y="23"/>
                  <a:pt x="26" y="12"/>
                </a:cubicBezTo>
                <a:cubicBezTo>
                  <a:pt x="46" y="0"/>
                  <a:pt x="72" y="7"/>
                  <a:pt x="84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5635626" y="2360615"/>
            <a:ext cx="74613" cy="74613"/>
          </a:xfrm>
          <a:custGeom>
            <a:avLst/>
            <a:gdLst>
              <a:gd name="T0" fmla="*/ 85 w 96"/>
              <a:gd name="T1" fmla="*/ 27 h 96"/>
              <a:gd name="T2" fmla="*/ 69 w 96"/>
              <a:gd name="T3" fmla="*/ 84 h 96"/>
              <a:gd name="T4" fmla="*/ 12 w 96"/>
              <a:gd name="T5" fmla="*/ 69 h 96"/>
              <a:gd name="T6" fmla="*/ 27 w 96"/>
              <a:gd name="T7" fmla="*/ 12 h 96"/>
              <a:gd name="T8" fmla="*/ 85 w 96"/>
              <a:gd name="T9" fmla="*/ 2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85" y="27"/>
                </a:moveTo>
                <a:cubicBezTo>
                  <a:pt x="96" y="47"/>
                  <a:pt x="89" y="72"/>
                  <a:pt x="69" y="84"/>
                </a:cubicBezTo>
                <a:cubicBezTo>
                  <a:pt x="49" y="96"/>
                  <a:pt x="24" y="89"/>
                  <a:pt x="12" y="69"/>
                </a:cubicBezTo>
                <a:cubicBezTo>
                  <a:pt x="0" y="49"/>
                  <a:pt x="7" y="23"/>
                  <a:pt x="27" y="12"/>
                </a:cubicBezTo>
                <a:cubicBezTo>
                  <a:pt x="47" y="0"/>
                  <a:pt x="73" y="7"/>
                  <a:pt x="85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6243638" y="2559051"/>
            <a:ext cx="71438" cy="71438"/>
          </a:xfrm>
          <a:custGeom>
            <a:avLst/>
            <a:gdLst>
              <a:gd name="T0" fmla="*/ 81 w 92"/>
              <a:gd name="T1" fmla="*/ 26 h 93"/>
              <a:gd name="T2" fmla="*/ 66 w 92"/>
              <a:gd name="T3" fmla="*/ 81 h 93"/>
              <a:gd name="T4" fmla="*/ 11 w 92"/>
              <a:gd name="T5" fmla="*/ 67 h 93"/>
              <a:gd name="T6" fmla="*/ 26 w 92"/>
              <a:gd name="T7" fmla="*/ 11 h 93"/>
              <a:gd name="T8" fmla="*/ 81 w 92"/>
              <a:gd name="T9" fmla="*/ 2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3">
                <a:moveTo>
                  <a:pt x="81" y="26"/>
                </a:moveTo>
                <a:cubicBezTo>
                  <a:pt x="92" y="45"/>
                  <a:pt x="85" y="70"/>
                  <a:pt x="66" y="81"/>
                </a:cubicBezTo>
                <a:cubicBezTo>
                  <a:pt x="47" y="93"/>
                  <a:pt x="22" y="86"/>
                  <a:pt x="11" y="67"/>
                </a:cubicBezTo>
                <a:cubicBezTo>
                  <a:pt x="0" y="47"/>
                  <a:pt x="6" y="22"/>
                  <a:pt x="26" y="11"/>
                </a:cubicBezTo>
                <a:cubicBezTo>
                  <a:pt x="45" y="0"/>
                  <a:pt x="70" y="7"/>
                  <a:pt x="81" y="26"/>
                </a:cubicBezTo>
                <a:close/>
              </a:path>
            </a:pathLst>
          </a:cu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4837906" y="1872161"/>
            <a:ext cx="74613" cy="74613"/>
          </a:xfrm>
          <a:custGeom>
            <a:avLst/>
            <a:gdLst>
              <a:gd name="T0" fmla="*/ 84 w 95"/>
              <a:gd name="T1" fmla="*/ 27 h 95"/>
              <a:gd name="T2" fmla="*/ 68 w 95"/>
              <a:gd name="T3" fmla="*/ 84 h 95"/>
              <a:gd name="T4" fmla="*/ 11 w 95"/>
              <a:gd name="T5" fmla="*/ 68 h 95"/>
              <a:gd name="T6" fmla="*/ 26 w 95"/>
              <a:gd name="T7" fmla="*/ 11 h 95"/>
              <a:gd name="T8" fmla="*/ 84 w 95"/>
              <a:gd name="T9" fmla="*/ 2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5">
                <a:moveTo>
                  <a:pt x="84" y="27"/>
                </a:moveTo>
                <a:cubicBezTo>
                  <a:pt x="95" y="47"/>
                  <a:pt x="88" y="72"/>
                  <a:pt x="68" y="84"/>
                </a:cubicBezTo>
                <a:cubicBezTo>
                  <a:pt x="48" y="95"/>
                  <a:pt x="23" y="88"/>
                  <a:pt x="11" y="68"/>
                </a:cubicBezTo>
                <a:cubicBezTo>
                  <a:pt x="0" y="48"/>
                  <a:pt x="6" y="23"/>
                  <a:pt x="26" y="11"/>
                </a:cubicBezTo>
                <a:cubicBezTo>
                  <a:pt x="46" y="0"/>
                  <a:pt x="72" y="7"/>
                  <a:pt x="84" y="27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6656389" y="3941740"/>
            <a:ext cx="142875" cy="142875"/>
          </a:xfrm>
          <a:custGeom>
            <a:avLst/>
            <a:gdLst>
              <a:gd name="T0" fmla="*/ 160 w 182"/>
              <a:gd name="T1" fmla="*/ 51 h 182"/>
              <a:gd name="T2" fmla="*/ 131 w 182"/>
              <a:gd name="T3" fmla="*/ 160 h 182"/>
              <a:gd name="T4" fmla="*/ 22 w 182"/>
              <a:gd name="T5" fmla="*/ 131 h 182"/>
              <a:gd name="T6" fmla="*/ 51 w 182"/>
              <a:gd name="T7" fmla="*/ 22 h 182"/>
              <a:gd name="T8" fmla="*/ 160 w 182"/>
              <a:gd name="T9" fmla="*/ 5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82">
                <a:moveTo>
                  <a:pt x="160" y="51"/>
                </a:moveTo>
                <a:cubicBezTo>
                  <a:pt x="182" y="89"/>
                  <a:pt x="169" y="138"/>
                  <a:pt x="131" y="160"/>
                </a:cubicBezTo>
                <a:cubicBezTo>
                  <a:pt x="93" y="182"/>
                  <a:pt x="44" y="169"/>
                  <a:pt x="22" y="131"/>
                </a:cubicBezTo>
                <a:cubicBezTo>
                  <a:pt x="0" y="93"/>
                  <a:pt x="13" y="44"/>
                  <a:pt x="51" y="22"/>
                </a:cubicBezTo>
                <a:cubicBezTo>
                  <a:pt x="89" y="0"/>
                  <a:pt x="138" y="13"/>
                  <a:pt x="160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6550025" y="4379890"/>
            <a:ext cx="85725" cy="85725"/>
          </a:xfrm>
          <a:prstGeom prst="ellipse">
            <a:avLst/>
          </a:pr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15"/>
          <p:cNvSpPr/>
          <p:nvPr/>
        </p:nvSpPr>
        <p:spPr bwMode="auto">
          <a:xfrm>
            <a:off x="4132263" y="5446713"/>
            <a:ext cx="165100" cy="165100"/>
          </a:xfrm>
          <a:custGeom>
            <a:avLst/>
            <a:gdLst>
              <a:gd name="T0" fmla="*/ 186 w 212"/>
              <a:gd name="T1" fmla="*/ 59 h 211"/>
              <a:gd name="T2" fmla="*/ 152 w 212"/>
              <a:gd name="T3" fmla="*/ 186 h 211"/>
              <a:gd name="T4" fmla="*/ 26 w 212"/>
              <a:gd name="T5" fmla="*/ 152 h 211"/>
              <a:gd name="T6" fmla="*/ 60 w 212"/>
              <a:gd name="T7" fmla="*/ 25 h 211"/>
              <a:gd name="T8" fmla="*/ 186 w 212"/>
              <a:gd name="T9" fmla="*/ 5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1">
                <a:moveTo>
                  <a:pt x="186" y="59"/>
                </a:moveTo>
                <a:cubicBezTo>
                  <a:pt x="212" y="103"/>
                  <a:pt x="197" y="160"/>
                  <a:pt x="152" y="186"/>
                </a:cubicBezTo>
                <a:cubicBezTo>
                  <a:pt x="108" y="211"/>
                  <a:pt x="51" y="196"/>
                  <a:pt x="26" y="152"/>
                </a:cubicBezTo>
                <a:cubicBezTo>
                  <a:pt x="0" y="107"/>
                  <a:pt x="15" y="51"/>
                  <a:pt x="60" y="25"/>
                </a:cubicBezTo>
                <a:cubicBezTo>
                  <a:pt x="104" y="0"/>
                  <a:pt x="161" y="15"/>
                  <a:pt x="186" y="59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16"/>
          <p:cNvSpPr/>
          <p:nvPr/>
        </p:nvSpPr>
        <p:spPr bwMode="auto">
          <a:xfrm>
            <a:off x="2924176" y="5391944"/>
            <a:ext cx="111125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2 h 141"/>
              <a:gd name="T6" fmla="*/ 39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1" y="107"/>
                  <a:pt x="101" y="124"/>
                </a:cubicBezTo>
                <a:cubicBezTo>
                  <a:pt x="72" y="141"/>
                  <a:pt x="34" y="131"/>
                  <a:pt x="17" y="102"/>
                </a:cubicBezTo>
                <a:cubicBezTo>
                  <a:pt x="0" y="72"/>
                  <a:pt x="10" y="34"/>
                  <a:pt x="39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17"/>
          <p:cNvSpPr/>
          <p:nvPr/>
        </p:nvSpPr>
        <p:spPr bwMode="auto">
          <a:xfrm>
            <a:off x="6746875" y="5240338"/>
            <a:ext cx="95250" cy="95250"/>
          </a:xfrm>
          <a:custGeom>
            <a:avLst/>
            <a:gdLst>
              <a:gd name="T0" fmla="*/ 106 w 121"/>
              <a:gd name="T1" fmla="*/ 34 h 121"/>
              <a:gd name="T2" fmla="*/ 87 w 121"/>
              <a:gd name="T3" fmla="*/ 106 h 121"/>
              <a:gd name="T4" fmla="*/ 15 w 121"/>
              <a:gd name="T5" fmla="*/ 87 h 121"/>
              <a:gd name="T6" fmla="*/ 34 w 121"/>
              <a:gd name="T7" fmla="*/ 15 h 121"/>
              <a:gd name="T8" fmla="*/ 106 w 121"/>
              <a:gd name="T9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106" y="34"/>
                </a:moveTo>
                <a:cubicBezTo>
                  <a:pt x="121" y="59"/>
                  <a:pt x="112" y="92"/>
                  <a:pt x="87" y="106"/>
                </a:cubicBezTo>
                <a:cubicBezTo>
                  <a:pt x="62" y="121"/>
                  <a:pt x="29" y="112"/>
                  <a:pt x="15" y="87"/>
                </a:cubicBezTo>
                <a:cubicBezTo>
                  <a:pt x="0" y="62"/>
                  <a:pt x="9" y="29"/>
                  <a:pt x="34" y="15"/>
                </a:cubicBezTo>
                <a:cubicBezTo>
                  <a:pt x="59" y="0"/>
                  <a:pt x="92" y="9"/>
                  <a:pt x="106" y="34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18"/>
          <p:cNvSpPr/>
          <p:nvPr/>
        </p:nvSpPr>
        <p:spPr bwMode="auto">
          <a:xfrm>
            <a:off x="1120775" y="5170488"/>
            <a:ext cx="165100" cy="165100"/>
          </a:xfrm>
          <a:custGeom>
            <a:avLst/>
            <a:gdLst>
              <a:gd name="T0" fmla="*/ 186 w 212"/>
              <a:gd name="T1" fmla="*/ 59 h 212"/>
              <a:gd name="T2" fmla="*/ 152 w 212"/>
              <a:gd name="T3" fmla="*/ 186 h 212"/>
              <a:gd name="T4" fmla="*/ 25 w 212"/>
              <a:gd name="T5" fmla="*/ 152 h 212"/>
              <a:gd name="T6" fmla="*/ 59 w 212"/>
              <a:gd name="T7" fmla="*/ 25 h 212"/>
              <a:gd name="T8" fmla="*/ 186 w 212"/>
              <a:gd name="T9" fmla="*/ 5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86" y="59"/>
                </a:moveTo>
                <a:cubicBezTo>
                  <a:pt x="212" y="104"/>
                  <a:pt x="196" y="160"/>
                  <a:pt x="152" y="186"/>
                </a:cubicBezTo>
                <a:cubicBezTo>
                  <a:pt x="108" y="212"/>
                  <a:pt x="51" y="196"/>
                  <a:pt x="25" y="152"/>
                </a:cubicBezTo>
                <a:cubicBezTo>
                  <a:pt x="0" y="108"/>
                  <a:pt x="15" y="51"/>
                  <a:pt x="59" y="25"/>
                </a:cubicBezTo>
                <a:cubicBezTo>
                  <a:pt x="104" y="0"/>
                  <a:pt x="160" y="15"/>
                  <a:pt x="186" y="59"/>
                </a:cubicBezTo>
                <a:close/>
              </a:path>
            </a:pathLst>
          </a:custGeom>
          <a:solidFill>
            <a:srgbClr val="FFB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19"/>
          <p:cNvSpPr/>
          <p:nvPr/>
        </p:nvSpPr>
        <p:spPr bwMode="auto">
          <a:xfrm>
            <a:off x="3607074" y="5222441"/>
            <a:ext cx="142875" cy="142875"/>
          </a:xfrm>
          <a:custGeom>
            <a:avLst/>
            <a:gdLst>
              <a:gd name="T0" fmla="*/ 160 w 182"/>
              <a:gd name="T1" fmla="*/ 51 h 182"/>
              <a:gd name="T2" fmla="*/ 131 w 182"/>
              <a:gd name="T3" fmla="*/ 160 h 182"/>
              <a:gd name="T4" fmla="*/ 22 w 182"/>
              <a:gd name="T5" fmla="*/ 131 h 182"/>
              <a:gd name="T6" fmla="*/ 51 w 182"/>
              <a:gd name="T7" fmla="*/ 22 h 182"/>
              <a:gd name="T8" fmla="*/ 160 w 182"/>
              <a:gd name="T9" fmla="*/ 5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82">
                <a:moveTo>
                  <a:pt x="160" y="51"/>
                </a:moveTo>
                <a:cubicBezTo>
                  <a:pt x="182" y="89"/>
                  <a:pt x="169" y="138"/>
                  <a:pt x="131" y="160"/>
                </a:cubicBezTo>
                <a:cubicBezTo>
                  <a:pt x="93" y="182"/>
                  <a:pt x="44" y="169"/>
                  <a:pt x="22" y="131"/>
                </a:cubicBezTo>
                <a:cubicBezTo>
                  <a:pt x="0" y="93"/>
                  <a:pt x="13" y="44"/>
                  <a:pt x="51" y="22"/>
                </a:cubicBezTo>
                <a:cubicBezTo>
                  <a:pt x="89" y="0"/>
                  <a:pt x="138" y="13"/>
                  <a:pt x="160" y="51"/>
                </a:cubicBezTo>
                <a:close/>
              </a:path>
            </a:pathLst>
          </a:cu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040189" y="1638303"/>
            <a:ext cx="123825" cy="125413"/>
          </a:xfrm>
          <a:prstGeom prst="ellipse">
            <a:avLst/>
          </a:prstGeom>
          <a:solidFill>
            <a:srgbClr val="1DB5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3222625" y="4156307"/>
            <a:ext cx="107950" cy="106363"/>
          </a:xfrm>
          <a:prstGeom prst="ellipse">
            <a:avLst/>
          </a:pr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2289176" y="2087963"/>
            <a:ext cx="107950" cy="106363"/>
          </a:xfrm>
          <a:prstGeom prst="ellipse">
            <a:avLst/>
          </a:prstGeom>
          <a:solidFill>
            <a:srgbClr val="E26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23"/>
          <p:cNvSpPr/>
          <p:nvPr/>
        </p:nvSpPr>
        <p:spPr bwMode="auto">
          <a:xfrm>
            <a:off x="2881314" y="1909466"/>
            <a:ext cx="109538" cy="109538"/>
          </a:xfrm>
          <a:custGeom>
            <a:avLst/>
            <a:gdLst>
              <a:gd name="T0" fmla="*/ 124 w 141"/>
              <a:gd name="T1" fmla="*/ 40 h 141"/>
              <a:gd name="T2" fmla="*/ 101 w 141"/>
              <a:gd name="T3" fmla="*/ 124 h 141"/>
              <a:gd name="T4" fmla="*/ 17 w 141"/>
              <a:gd name="T5" fmla="*/ 101 h 141"/>
              <a:gd name="T6" fmla="*/ 40 w 141"/>
              <a:gd name="T7" fmla="*/ 17 h 141"/>
              <a:gd name="T8" fmla="*/ 124 w 141"/>
              <a:gd name="T9" fmla="*/ 4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24" y="40"/>
                </a:moveTo>
                <a:cubicBezTo>
                  <a:pt x="141" y="69"/>
                  <a:pt x="131" y="107"/>
                  <a:pt x="101" y="124"/>
                </a:cubicBezTo>
                <a:cubicBezTo>
                  <a:pt x="72" y="141"/>
                  <a:pt x="34" y="131"/>
                  <a:pt x="17" y="101"/>
                </a:cubicBezTo>
                <a:cubicBezTo>
                  <a:pt x="0" y="72"/>
                  <a:pt x="10" y="34"/>
                  <a:pt x="40" y="17"/>
                </a:cubicBezTo>
                <a:cubicBezTo>
                  <a:pt x="69" y="0"/>
                  <a:pt x="107" y="10"/>
                  <a:pt x="124" y="40"/>
                </a:cubicBezTo>
                <a:close/>
              </a:path>
            </a:pathLst>
          </a:custGeom>
          <a:solidFill>
            <a:srgbClr val="84E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D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33885" y="2346587"/>
            <a:ext cx="5885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</a:t>
            </a: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大家！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 advTm="6046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57822" y="709248"/>
            <a:ext cx="10610002" cy="5312040"/>
          </a:xfrm>
          <a:prstGeom prst="rect">
            <a:avLst/>
          </a:prstGeom>
          <a:solidFill>
            <a:srgbClr val="005674"/>
          </a:solidFill>
          <a:ln>
            <a:noFill/>
          </a:ln>
        </p:spPr>
        <p:txBody>
          <a:bodyPr lIns="239976" tIns="143986" rIns="239976" bIns="1439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None/>
              <a:defRPr/>
            </a:pPr>
            <a:endParaRPr lang="en-US" altLang="zh-CN" sz="1900" dirty="0">
              <a:solidFill>
                <a:srgbClr val="FFFFFF"/>
              </a:solidFill>
              <a:latin typeface="+mn-ea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None/>
              <a:defRPr/>
            </a:pPr>
            <a:endParaRPr lang="zh-CN" altLang="en-US" sz="19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1877" y="1395756"/>
            <a:ext cx="9998601" cy="1528611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3000" b="1" dirty="0" smtClean="0">
                <a:solidFill>
                  <a:schemeClr val="accent6"/>
                </a:solidFill>
                <a:latin typeface="微软雅黑" panose="020B0503020204020204" pitchFamily="34" charset="-122"/>
              </a:rPr>
              <a:t>爱好：</a:t>
            </a:r>
            <a:r>
              <a:rPr lang="zh-CN" altLang="en-US" sz="3000" b="1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阅读、运动、乐于创新、喜爱造物</a:t>
            </a:r>
            <a:r>
              <a:rPr lang="en-US" altLang="zh-CN" sz="3000" b="1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……</a:t>
            </a:r>
            <a:endParaRPr lang="en-US" altLang="zh-CN" sz="30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sz="3000" b="1" dirty="0">
                <a:solidFill>
                  <a:schemeClr val="accent6"/>
                </a:solidFill>
                <a:latin typeface="微软雅黑" panose="020B0503020204020204" pitchFamily="34" charset="-122"/>
              </a:rPr>
              <a:t>梦想：</a:t>
            </a:r>
            <a:r>
              <a:rPr lang="zh-CN" altLang="en-US" sz="3000" b="1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成为一名“创客”，享受智能生活的乐趣！</a:t>
            </a:r>
            <a:endParaRPr lang="en-US" altLang="zh-CN" sz="19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5291972" y="913957"/>
            <a:ext cx="1500622" cy="53415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 smtClean="0"/>
              <a:t>个人简介</a:t>
            </a:r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291972" y="892992"/>
            <a:ext cx="1500622" cy="53415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b="1" dirty="0" smtClean="0">
                <a:solidFill>
                  <a:srgbClr val="FBFBFB"/>
                </a:solidFill>
              </a:rPr>
              <a:t>个人简介</a:t>
            </a:r>
            <a:endParaRPr lang="zh-CN" altLang="en-US" b="1" dirty="0">
              <a:solidFill>
                <a:srgbClr val="FBFB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29053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6435208" y="283382"/>
            <a:ext cx="809625" cy="5578476"/>
          </a:xfrm>
          <a:custGeom>
            <a:avLst/>
            <a:gdLst>
              <a:gd name="T0" fmla="*/ 0 w 1049"/>
              <a:gd name="T1" fmla="*/ 0 h 7451"/>
              <a:gd name="T2" fmla="*/ 1049 w 1049"/>
              <a:gd name="T3" fmla="*/ 3726 h 7451"/>
              <a:gd name="T4" fmla="*/ 0 w 1049"/>
              <a:gd name="T5" fmla="*/ 7451 h 7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9" h="7451">
                <a:moveTo>
                  <a:pt x="0" y="0"/>
                </a:moveTo>
                <a:cubicBezTo>
                  <a:pt x="665" y="1085"/>
                  <a:pt x="1049" y="2360"/>
                  <a:pt x="1049" y="3726"/>
                </a:cubicBezTo>
                <a:cubicBezTo>
                  <a:pt x="1049" y="5091"/>
                  <a:pt x="665" y="6367"/>
                  <a:pt x="0" y="7451"/>
                </a:cubicBezTo>
              </a:path>
            </a:pathLst>
          </a:custGeom>
          <a:noFill/>
          <a:ln w="10" cap="flat">
            <a:solidFill>
              <a:schemeClr val="bg1">
                <a:lumMod val="6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2400"/>
          </a:p>
        </p:txBody>
      </p:sp>
      <p:grpSp>
        <p:nvGrpSpPr>
          <p:cNvPr id="12" name="组合 11"/>
          <p:cNvGrpSpPr/>
          <p:nvPr/>
        </p:nvGrpSpPr>
        <p:grpSpPr>
          <a:xfrm>
            <a:off x="6459505" y="293747"/>
            <a:ext cx="4523615" cy="830997"/>
            <a:chOff x="4442171" y="670090"/>
            <a:chExt cx="4521849" cy="830998"/>
          </a:xfrm>
        </p:grpSpPr>
        <p:grpSp>
          <p:nvGrpSpPr>
            <p:cNvPr id="13" name="组合 12"/>
            <p:cNvGrpSpPr/>
            <p:nvPr/>
          </p:nvGrpSpPr>
          <p:grpSpPr>
            <a:xfrm>
              <a:off x="4442171" y="766141"/>
              <a:ext cx="708853" cy="729238"/>
              <a:chOff x="4340573" y="766141"/>
              <a:chExt cx="708853" cy="729238"/>
            </a:xfrm>
          </p:grpSpPr>
          <p:sp>
            <p:nvSpPr>
              <p:cNvPr id="15" name="任意多边形 82"/>
              <p:cNvSpPr/>
              <p:nvPr/>
            </p:nvSpPr>
            <p:spPr bwMode="auto">
              <a:xfrm rot="3738964">
                <a:off x="4330381" y="776333"/>
                <a:ext cx="729238" cy="708853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accent4">
                      <a:lumMod val="50000"/>
                    </a:schemeClr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TextBox 147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>
                    <a:solidFill>
                      <a:srgbClr val="FBFB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spc="300" dirty="0">
                  <a:solidFill>
                    <a:srgbClr val="FBFBF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83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</a:t>
              </a:r>
              <a:r>
                <a:rPr lang="en-US" altLang="zh-CN" sz="3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 </a:t>
              </a:r>
              <a:r>
                <a:rPr lang="zh-CN" altLang="en-US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设计初衷</a:t>
              </a:r>
              <a:r>
                <a:rPr lang="en-US" altLang="zh-CN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46565" y="1178472"/>
            <a:ext cx="4524698" cy="830997"/>
            <a:chOff x="4441088" y="670090"/>
            <a:chExt cx="4522932" cy="830998"/>
          </a:xfrm>
        </p:grpSpPr>
        <p:grpSp>
          <p:nvGrpSpPr>
            <p:cNvPr id="18" name="组合 17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20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bg1">
                      <a:lumMod val="50000"/>
                    </a:schemeClr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TextBox 153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>
                    <a:solidFill>
                      <a:srgbClr val="FBFB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200" spc="300" dirty="0">
                  <a:solidFill>
                    <a:srgbClr val="FBFBF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83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 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探索过程</a:t>
              </a:r>
              <a:r>
                <a:rPr lang="en-US" altLang="zh-CN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2275" y="2093947"/>
            <a:ext cx="4524698" cy="830997"/>
            <a:chOff x="4441088" y="670090"/>
            <a:chExt cx="4522932" cy="830998"/>
          </a:xfrm>
        </p:grpSpPr>
        <p:grpSp>
          <p:nvGrpSpPr>
            <p:cNvPr id="23" name="组合 22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25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bg2">
                      <a:lumMod val="75000"/>
                    </a:schemeClr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TextBox 159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>
                    <a:solidFill>
                      <a:srgbClr val="FBFB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200" spc="300" dirty="0">
                  <a:solidFill>
                    <a:srgbClr val="FBFBF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83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 smtClean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</a:t>
              </a:r>
              <a:r>
                <a:rPr lang="zh-CN" altLang="en-US" sz="3200" dirty="0" smtClean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主要部件</a:t>
              </a:r>
              <a:r>
                <a:rPr lang="en-US" altLang="zh-CN" sz="3200" dirty="0" smtClean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02275" y="2996952"/>
            <a:ext cx="4524698" cy="830997"/>
            <a:chOff x="4441088" y="670090"/>
            <a:chExt cx="4522932" cy="830998"/>
          </a:xfrm>
        </p:grpSpPr>
        <p:grpSp>
          <p:nvGrpSpPr>
            <p:cNvPr id="37" name="组合 36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39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TextBox 165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2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83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 </a:t>
              </a:r>
              <a:r>
                <a:rPr lang="zh-CN" altLang="en-US" sz="32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工作原理 </a:t>
              </a:r>
              <a:r>
                <a:rPr lang="en-US" altLang="zh-CN" sz="32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58259" y="3933056"/>
            <a:ext cx="4524698" cy="830997"/>
            <a:chOff x="4441088" y="670090"/>
            <a:chExt cx="4522932" cy="830998"/>
          </a:xfrm>
        </p:grpSpPr>
        <p:grpSp>
          <p:nvGrpSpPr>
            <p:cNvPr id="42" name="组合 41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44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rgbClr val="0070C0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TextBox 171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320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83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 </a:t>
              </a:r>
              <a:r>
                <a:rPr lang="zh-CN" altLang="en-US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创新要点 </a:t>
              </a:r>
              <a:r>
                <a:rPr lang="en-US" altLang="zh-CN" sz="32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6" name="PA_01"/>
          <p:cNvSpPr/>
          <p:nvPr>
            <p:custDataLst>
              <p:tags r:id="rId1"/>
            </p:custDataLst>
          </p:nvPr>
        </p:nvSpPr>
        <p:spPr>
          <a:xfrm>
            <a:off x="1612682" y="2272402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5400" b="1" cap="none" spc="0" dirty="0" smtClean="0">
                <a:ln w="0"/>
                <a:solidFill>
                  <a:srgbClr val="0067C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仓库安保机器人</a:t>
            </a:r>
            <a:endParaRPr lang="zh-CN" altLang="en-US" sz="5400" b="1" cap="none" spc="0" dirty="0">
              <a:ln w="0"/>
              <a:solidFill>
                <a:srgbClr val="0067C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47" name="任意多边形 82"/>
          <p:cNvSpPr/>
          <p:nvPr/>
        </p:nvSpPr>
        <p:spPr bwMode="auto">
          <a:xfrm rot="3738964">
            <a:off x="6113570" y="5605607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>
              <a:solidFill>
                <a:schemeClr val="bg2">
                  <a:lumMod val="75000"/>
                </a:schemeClr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8" name="TextBox 159"/>
          <p:cNvSpPr txBox="1"/>
          <p:nvPr/>
        </p:nvSpPr>
        <p:spPr>
          <a:xfrm>
            <a:off x="6248838" y="5644782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CN" sz="3200" spc="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39"/>
          <p:cNvSpPr>
            <a:spLocks noChangeArrowheads="1"/>
          </p:cNvSpPr>
          <p:nvPr/>
        </p:nvSpPr>
        <p:spPr bwMode="auto">
          <a:xfrm>
            <a:off x="6875015" y="5513357"/>
            <a:ext cx="37638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en-US" altLang="zh-CN" sz="32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32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实践启示</a:t>
            </a:r>
            <a:r>
              <a:rPr lang="en-US" altLang="zh-CN" sz="32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32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微信图片_201910240001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894" y="3569752"/>
            <a:ext cx="3722161" cy="26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6602437" y="4758243"/>
            <a:ext cx="4524698" cy="820893"/>
            <a:chOff x="4441088" y="670090"/>
            <a:chExt cx="4522932" cy="820894"/>
          </a:xfrm>
        </p:grpSpPr>
        <p:grpSp>
          <p:nvGrpSpPr>
            <p:cNvPr id="51" name="组合 50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53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schemeClr val="bg1">
                      <a:lumMod val="50000"/>
                    </a:schemeClr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TextBox 153"/>
              <p:cNvSpPr txBox="1"/>
              <p:nvPr/>
            </p:nvSpPr>
            <p:spPr>
              <a:xfrm>
                <a:off x="4474113" y="801513"/>
                <a:ext cx="463588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3200" spc="300" dirty="0" smtClean="0">
                    <a:solidFill>
                      <a:srgbClr val="FBFBF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sz="3200" spc="300" dirty="0">
                  <a:solidFill>
                    <a:srgbClr val="FBFBF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矩形 39"/>
            <p:cNvSpPr>
              <a:spLocks noChangeArrowheads="1"/>
            </p:cNvSpPr>
            <p:nvPr/>
          </p:nvSpPr>
          <p:spPr bwMode="auto">
            <a:xfrm>
              <a:off x="5201642" y="670090"/>
              <a:ext cx="3762378" cy="74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</a:pPr>
              <a:r>
                <a:rPr lang="en-US" altLang="zh-CN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【 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拓展设想</a:t>
              </a:r>
              <a:r>
                <a:rPr lang="en-US" altLang="zh-CN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】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2675008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6" grpId="0"/>
      <p:bldP spid="47" grpId="0" animBg="1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97781" y="1414418"/>
            <a:ext cx="5237182" cy="4534566"/>
          </a:xfrm>
          <a:prstGeom prst="rect">
            <a:avLst/>
          </a:prstGeom>
          <a:solidFill>
            <a:srgbClr val="0C8F05"/>
          </a:solidFill>
          <a:ln>
            <a:noFill/>
          </a:ln>
        </p:spPr>
        <p:txBody>
          <a:bodyPr lIns="239976" tIns="143986" rIns="239976" bIns="1439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428144" y="465587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Arial Black"/>
                <a:ea typeface="微软雅黑"/>
                <a:cs typeface="+mj-cs"/>
              </a:rPr>
              <a:t>设计初衷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58" name="任意多边形 82"/>
          <p:cNvSpPr/>
          <p:nvPr/>
        </p:nvSpPr>
        <p:spPr bwMode="auto">
          <a:xfrm rot="3738964">
            <a:off x="886351" y="351856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59" name="TextBox 147"/>
          <p:cNvSpPr txBox="1"/>
          <p:nvPr/>
        </p:nvSpPr>
        <p:spPr>
          <a:xfrm>
            <a:off x="1058959" y="419026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59218" y="1377101"/>
            <a:ext cx="5001259" cy="518961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       </a:t>
            </a:r>
            <a:r>
              <a:rPr lang="zh-CN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天津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“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812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”瑞海危险品仓库爆炸事故，造成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165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人遇难，直接经济损失人民币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68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亿元。对此我一直深感痛心。在自学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EV3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和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C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语言后，我制作了“仓库安保机器人”，</a:t>
            </a:r>
            <a:r>
              <a:rPr lang="zh-CN" altLang="zh-CN" sz="2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它可以</a:t>
            </a:r>
            <a:r>
              <a:rPr lang="zh-CN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rPr>
              <a:t>从多方面检测仓库的安全性，并做出相应措施。</a:t>
            </a:r>
            <a:endParaRPr lang="en-US" altLang="zh-CN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</a:endParaRPr>
          </a:p>
          <a:p>
            <a:pPr algn="just" fontAlgn="auto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FontTx/>
              <a:buNone/>
              <a:defRPr/>
            </a:pPr>
            <a:endParaRPr lang="en-US" altLang="zh-CN" sz="1900" b="1" dirty="0">
              <a:solidFill>
                <a:srgbClr val="FFFFFF"/>
              </a:solidFill>
              <a:latin typeface="微软雅黑" panose="020B0503020204020204" pitchFamily="34" charset="-122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143" y="407953"/>
            <a:ext cx="4647662" cy="590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21446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1736475" y="3703649"/>
            <a:ext cx="2000292" cy="2010642"/>
          </a:xfrm>
          <a:custGeom>
            <a:avLst/>
            <a:gdLst>
              <a:gd name="T0" fmla="*/ 594 w 1588"/>
              <a:gd name="T1" fmla="*/ 111 h 1588"/>
              <a:gd name="T2" fmla="*/ 1478 w 1588"/>
              <a:gd name="T3" fmla="*/ 594 h 1588"/>
              <a:gd name="T4" fmla="*/ 995 w 1588"/>
              <a:gd name="T5" fmla="*/ 1477 h 1588"/>
              <a:gd name="T6" fmla="*/ 111 w 1588"/>
              <a:gd name="T7" fmla="*/ 994 h 1588"/>
              <a:gd name="T8" fmla="*/ 594 w 1588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8" h="1588">
                <a:moveTo>
                  <a:pt x="594" y="111"/>
                </a:moveTo>
                <a:cubicBezTo>
                  <a:pt x="971" y="0"/>
                  <a:pt x="1367" y="216"/>
                  <a:pt x="1478" y="594"/>
                </a:cubicBezTo>
                <a:cubicBezTo>
                  <a:pt x="1588" y="971"/>
                  <a:pt x="1372" y="1367"/>
                  <a:pt x="995" y="1477"/>
                </a:cubicBezTo>
                <a:cubicBezTo>
                  <a:pt x="617" y="1588"/>
                  <a:pt x="222" y="1372"/>
                  <a:pt x="111" y="994"/>
                </a:cubicBezTo>
                <a:cubicBezTo>
                  <a:pt x="0" y="617"/>
                  <a:pt x="217" y="221"/>
                  <a:pt x="594" y="111"/>
                </a:cubicBezTo>
                <a:close/>
              </a:path>
            </a:pathLst>
          </a:custGeom>
          <a:solidFill>
            <a:schemeClr val="tx1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4788626" y="2602691"/>
            <a:ext cx="2000292" cy="2010642"/>
          </a:xfrm>
          <a:custGeom>
            <a:avLst/>
            <a:gdLst>
              <a:gd name="T0" fmla="*/ 593 w 1588"/>
              <a:gd name="T1" fmla="*/ 111 h 1588"/>
              <a:gd name="T2" fmla="*/ 1477 w 1588"/>
              <a:gd name="T3" fmla="*/ 594 h 1588"/>
              <a:gd name="T4" fmla="*/ 994 w 1588"/>
              <a:gd name="T5" fmla="*/ 1478 h 1588"/>
              <a:gd name="T6" fmla="*/ 110 w 1588"/>
              <a:gd name="T7" fmla="*/ 995 h 1588"/>
              <a:gd name="T8" fmla="*/ 593 w 1588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8" h="1588">
                <a:moveTo>
                  <a:pt x="593" y="111"/>
                </a:moveTo>
                <a:cubicBezTo>
                  <a:pt x="971" y="0"/>
                  <a:pt x="1366" y="217"/>
                  <a:pt x="1477" y="594"/>
                </a:cubicBezTo>
                <a:cubicBezTo>
                  <a:pt x="1588" y="971"/>
                  <a:pt x="1371" y="1367"/>
                  <a:pt x="994" y="1478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7819197" y="1484784"/>
            <a:ext cx="2000294" cy="2008056"/>
          </a:xfrm>
          <a:custGeom>
            <a:avLst/>
            <a:gdLst>
              <a:gd name="T0" fmla="*/ 593 w 1587"/>
              <a:gd name="T1" fmla="*/ 111 h 1588"/>
              <a:gd name="T2" fmla="*/ 1477 w 1587"/>
              <a:gd name="T3" fmla="*/ 594 h 1588"/>
              <a:gd name="T4" fmla="*/ 994 w 1587"/>
              <a:gd name="T5" fmla="*/ 1477 h 1588"/>
              <a:gd name="T6" fmla="*/ 110 w 1587"/>
              <a:gd name="T7" fmla="*/ 995 h 1588"/>
              <a:gd name="T8" fmla="*/ 593 w 1587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7" h="1588">
                <a:moveTo>
                  <a:pt x="593" y="111"/>
                </a:moveTo>
                <a:cubicBezTo>
                  <a:pt x="970" y="0"/>
                  <a:pt x="1366" y="216"/>
                  <a:pt x="1477" y="594"/>
                </a:cubicBezTo>
                <a:cubicBezTo>
                  <a:pt x="1587" y="971"/>
                  <a:pt x="1371" y="1367"/>
                  <a:pt x="994" y="1477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2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3228105" y="2952969"/>
            <a:ext cx="1453302" cy="770033"/>
          </a:xfrm>
          <a:custGeom>
            <a:avLst/>
            <a:gdLst>
              <a:gd name="T0" fmla="*/ 0 w 1102"/>
              <a:gd name="T1" fmla="*/ 581 h 581"/>
              <a:gd name="T2" fmla="*/ 1102 w 1102"/>
              <a:gd name="T3" fmla="*/ 138 h 5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02" h="581">
                <a:moveTo>
                  <a:pt x="0" y="581"/>
                </a:moveTo>
                <a:cubicBezTo>
                  <a:pt x="151" y="235"/>
                  <a:pt x="592" y="0"/>
                  <a:pt x="1102" y="138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prstDash val="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08012" y="4082071"/>
            <a:ext cx="1498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 smtClean="0">
                <a:solidFill>
                  <a:srgbClr val="FFFFFF"/>
                </a:solidFill>
              </a:rPr>
              <a:t>防火</a:t>
            </a:r>
            <a:endParaRPr lang="en-US" altLang="zh-CN" sz="3200" dirty="0" smtClean="0">
              <a:solidFill>
                <a:srgbClr val="FFFFFF"/>
              </a:solidFill>
            </a:endParaRPr>
          </a:p>
          <a:p>
            <a:pPr algn="ctr"/>
            <a:r>
              <a:rPr lang="zh-CN" altLang="zh-CN" sz="3200" dirty="0" smtClean="0">
                <a:solidFill>
                  <a:srgbClr val="FFFFFF"/>
                </a:solidFill>
              </a:rPr>
              <a:t>机器人</a:t>
            </a:r>
            <a:endParaRPr lang="zh-CN" altLang="en-US" sz="32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9731" y="3076861"/>
            <a:ext cx="1498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>
                <a:solidFill>
                  <a:srgbClr val="FFFFFF"/>
                </a:solidFill>
              </a:rPr>
              <a:t>多</a:t>
            </a:r>
            <a:r>
              <a:rPr lang="zh-CN" altLang="zh-CN" sz="3200" dirty="0" smtClean="0">
                <a:solidFill>
                  <a:srgbClr val="FFFFFF"/>
                </a:solidFill>
              </a:rPr>
              <a:t>防</a:t>
            </a:r>
            <a:endParaRPr lang="en-US" altLang="zh-CN" sz="3200" dirty="0" smtClean="0">
              <a:solidFill>
                <a:srgbClr val="FFFFFF"/>
              </a:solidFill>
            </a:endParaRPr>
          </a:p>
          <a:p>
            <a:pPr algn="ctr"/>
            <a:r>
              <a:rPr lang="zh-CN" altLang="zh-CN" sz="3200" dirty="0" smtClean="0">
                <a:solidFill>
                  <a:srgbClr val="FFFFFF"/>
                </a:solidFill>
              </a:rPr>
              <a:t>机器人</a:t>
            </a:r>
            <a:endParaRPr lang="zh-CN" altLang="en-US" sz="32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26574" y="1943321"/>
            <a:ext cx="19076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>
                <a:solidFill>
                  <a:srgbClr val="FFFFFF"/>
                </a:solidFill>
              </a:rPr>
              <a:t>多防</a:t>
            </a:r>
            <a:r>
              <a:rPr lang="zh-CN" altLang="zh-CN" sz="3200" dirty="0" smtClean="0">
                <a:solidFill>
                  <a:srgbClr val="FFFFFF"/>
                </a:solidFill>
              </a:rPr>
              <a:t>救援</a:t>
            </a:r>
            <a:endParaRPr lang="en-US" altLang="zh-CN" sz="3200" dirty="0" smtClean="0">
              <a:solidFill>
                <a:srgbClr val="FFFFFF"/>
              </a:solidFill>
            </a:endParaRPr>
          </a:p>
          <a:p>
            <a:pPr algn="ctr"/>
            <a:r>
              <a:rPr lang="zh-CN" altLang="zh-CN" sz="3200" dirty="0" smtClean="0">
                <a:solidFill>
                  <a:srgbClr val="FFFFFF"/>
                </a:solidFill>
              </a:rPr>
              <a:t>机器人</a:t>
            </a:r>
            <a:endParaRPr lang="zh-CN" altLang="en-US" sz="32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631483" y="5834134"/>
            <a:ext cx="2153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/>
                </a:solidFill>
                <a:latin typeface="+mj-ea"/>
                <a:ea typeface="+mj-ea"/>
              </a:rPr>
              <a:t>第一版本</a:t>
            </a:r>
            <a:endParaRPr lang="zh-CN" altLang="en-US" sz="20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4813956" y="4708971"/>
            <a:ext cx="2145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bg2"/>
                </a:solidFill>
              </a:rPr>
              <a:t>第二版本</a:t>
            </a:r>
            <a:endParaRPr lang="zh-CN" altLang="en-US" sz="2000" dirty="0">
              <a:solidFill>
                <a:schemeClr val="bg2"/>
              </a:solidFill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7886516" y="3649309"/>
            <a:ext cx="2216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bg2"/>
                </a:solidFill>
              </a:rPr>
              <a:t>第三版本</a:t>
            </a:r>
            <a:endParaRPr lang="zh-CN" altLang="en-US" sz="2000" dirty="0">
              <a:solidFill>
                <a:schemeClr val="bg2"/>
              </a:solidFill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620311" y="5647977"/>
            <a:ext cx="2520000" cy="170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744485" y="4541472"/>
            <a:ext cx="2520000" cy="1674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7857255" y="3432432"/>
            <a:ext cx="2520000" cy="1674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2"/>
          <p:cNvSpPr/>
          <p:nvPr/>
        </p:nvSpPr>
        <p:spPr bwMode="auto">
          <a:xfrm>
            <a:off x="4013585" y="4541472"/>
            <a:ext cx="878096" cy="1276538"/>
          </a:xfrm>
          <a:custGeom>
            <a:avLst/>
            <a:gdLst>
              <a:gd name="T0" fmla="*/ 0 w 694"/>
              <a:gd name="T1" fmla="*/ 939 h 1005"/>
              <a:gd name="T2" fmla="*/ 579 w 694"/>
              <a:gd name="T3" fmla="*/ 0 h 1005"/>
              <a:gd name="T4" fmla="*/ 694 w 694"/>
              <a:gd name="T5" fmla="*/ 66 h 1005"/>
              <a:gd name="T6" fmla="*/ 115 w 694"/>
              <a:gd name="T7" fmla="*/ 1005 h 1005"/>
              <a:gd name="T8" fmla="*/ 0 w 694"/>
              <a:gd name="T9" fmla="*/ 939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4" h="1005">
                <a:moveTo>
                  <a:pt x="0" y="939"/>
                </a:moveTo>
                <a:lnTo>
                  <a:pt x="579" y="0"/>
                </a:lnTo>
                <a:lnTo>
                  <a:pt x="694" y="66"/>
                </a:lnTo>
                <a:lnTo>
                  <a:pt x="115" y="1005"/>
                </a:lnTo>
                <a:lnTo>
                  <a:pt x="0" y="93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3"/>
          <p:cNvSpPr/>
          <p:nvPr/>
        </p:nvSpPr>
        <p:spPr bwMode="auto">
          <a:xfrm>
            <a:off x="7123818" y="3432432"/>
            <a:ext cx="880633" cy="1276538"/>
          </a:xfrm>
          <a:custGeom>
            <a:avLst/>
            <a:gdLst>
              <a:gd name="T0" fmla="*/ 0 w 694"/>
              <a:gd name="T1" fmla="*/ 938 h 1005"/>
              <a:gd name="T2" fmla="*/ 579 w 694"/>
              <a:gd name="T3" fmla="*/ 0 h 1005"/>
              <a:gd name="T4" fmla="*/ 694 w 694"/>
              <a:gd name="T5" fmla="*/ 66 h 1005"/>
              <a:gd name="T6" fmla="*/ 115 w 694"/>
              <a:gd name="T7" fmla="*/ 1005 h 1005"/>
              <a:gd name="T8" fmla="*/ 0 w 694"/>
              <a:gd name="T9" fmla="*/ 938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4" h="1005">
                <a:moveTo>
                  <a:pt x="0" y="938"/>
                </a:moveTo>
                <a:lnTo>
                  <a:pt x="579" y="0"/>
                </a:lnTo>
                <a:lnTo>
                  <a:pt x="694" y="66"/>
                </a:lnTo>
                <a:lnTo>
                  <a:pt x="115" y="1005"/>
                </a:lnTo>
                <a:lnTo>
                  <a:pt x="0" y="93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任意多边形 29"/>
          <p:cNvSpPr/>
          <p:nvPr/>
        </p:nvSpPr>
        <p:spPr bwMode="auto">
          <a:xfrm rot="1848039">
            <a:off x="10597312" y="1809494"/>
            <a:ext cx="409310" cy="1894483"/>
          </a:xfrm>
          <a:custGeom>
            <a:avLst/>
            <a:gdLst>
              <a:gd name="connsiteX0" fmla="*/ 184158 w 368316"/>
              <a:gd name="connsiteY0" fmla="*/ 0 h 1704743"/>
              <a:gd name="connsiteX1" fmla="*/ 368316 w 368316"/>
              <a:gd name="connsiteY1" fmla="*/ 457154 h 1704743"/>
              <a:gd name="connsiteX2" fmla="*/ 256952 w 368316"/>
              <a:gd name="connsiteY2" fmla="*/ 457154 h 1704743"/>
              <a:gd name="connsiteX3" fmla="*/ 239869 w 368316"/>
              <a:gd name="connsiteY3" fmla="*/ 1702495 h 1704743"/>
              <a:gd name="connsiteX4" fmla="*/ 88777 w 368316"/>
              <a:gd name="connsiteY4" fmla="*/ 1704743 h 1704743"/>
              <a:gd name="connsiteX5" fmla="*/ 105296 w 368316"/>
              <a:gd name="connsiteY5" fmla="*/ 457154 h 1704743"/>
              <a:gd name="connsiteX6" fmla="*/ 0 w 368316"/>
              <a:gd name="connsiteY6" fmla="*/ 457154 h 170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16" h="1704743">
                <a:moveTo>
                  <a:pt x="184158" y="0"/>
                </a:moveTo>
                <a:lnTo>
                  <a:pt x="368316" y="457154"/>
                </a:lnTo>
                <a:lnTo>
                  <a:pt x="256952" y="457154"/>
                </a:lnTo>
                <a:lnTo>
                  <a:pt x="239869" y="1702495"/>
                </a:lnTo>
                <a:lnTo>
                  <a:pt x="88777" y="1704743"/>
                </a:lnTo>
                <a:lnTo>
                  <a:pt x="105296" y="457154"/>
                </a:lnTo>
                <a:lnTo>
                  <a:pt x="0" y="45715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1427585" y="530901"/>
            <a:ext cx="2939143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探索过程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37" name="任意多边形 82"/>
          <p:cNvSpPr/>
          <p:nvPr/>
        </p:nvSpPr>
        <p:spPr bwMode="auto">
          <a:xfrm rot="3738964">
            <a:off x="885861" y="417315"/>
            <a:ext cx="729237" cy="727764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38" name="TextBox 147"/>
          <p:cNvSpPr txBox="1"/>
          <p:nvPr/>
        </p:nvSpPr>
        <p:spPr>
          <a:xfrm>
            <a:off x="1058544" y="484340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sz="3200" b="0" i="0" u="none" strike="noStrike" kern="0" cap="none" spc="30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16"/>
          <p:cNvSpPr/>
          <p:nvPr/>
        </p:nvSpPr>
        <p:spPr bwMode="auto">
          <a:xfrm>
            <a:off x="6376689" y="1844826"/>
            <a:ext cx="1456014" cy="770033"/>
          </a:xfrm>
          <a:custGeom>
            <a:avLst/>
            <a:gdLst>
              <a:gd name="T0" fmla="*/ 0 w 1102"/>
              <a:gd name="T1" fmla="*/ 581 h 581"/>
              <a:gd name="T2" fmla="*/ 1102 w 1102"/>
              <a:gd name="T3" fmla="*/ 137 h 5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02" h="581">
                <a:moveTo>
                  <a:pt x="0" y="581"/>
                </a:moveTo>
                <a:cubicBezTo>
                  <a:pt x="150" y="234"/>
                  <a:pt x="592" y="0"/>
                  <a:pt x="1102" y="137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prstDash val="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48803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84" name="Group 69"/>
          <p:cNvGrpSpPr/>
          <p:nvPr/>
        </p:nvGrpSpPr>
        <p:grpSpPr>
          <a:xfrm>
            <a:off x="558283" y="2097472"/>
            <a:ext cx="2787392" cy="683658"/>
            <a:chOff x="424603" y="672020"/>
            <a:chExt cx="2089999" cy="512743"/>
          </a:xfrm>
        </p:grpSpPr>
        <p:sp>
          <p:nvSpPr>
            <p:cNvPr id="85" name="TextBox 84"/>
            <p:cNvSpPr txBox="1"/>
            <p:nvPr/>
          </p:nvSpPr>
          <p:spPr>
            <a:xfrm>
              <a:off x="972096" y="672020"/>
              <a:ext cx="1542506" cy="2308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86" name="Oval 66"/>
            <p:cNvSpPr>
              <a:spLocks noChangeAspect="1"/>
            </p:cNvSpPr>
            <p:nvPr/>
          </p:nvSpPr>
          <p:spPr>
            <a:xfrm>
              <a:off x="424603" y="729170"/>
              <a:ext cx="469021" cy="455593"/>
            </a:xfrm>
            <a:prstGeom prst="ellipse">
              <a:avLst/>
            </a:prstGeom>
            <a:solidFill>
              <a:srgbClr val="0067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</a:p>
          </p:txBody>
        </p:sp>
      </p:grpSp>
      <p:sp>
        <p:nvSpPr>
          <p:cNvPr id="87" name="Oval 74"/>
          <p:cNvSpPr>
            <a:spLocks noChangeAspect="1"/>
          </p:cNvSpPr>
          <p:nvPr/>
        </p:nvSpPr>
        <p:spPr>
          <a:xfrm>
            <a:off x="575829" y="2852936"/>
            <a:ext cx="625524" cy="60745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</a:p>
        </p:txBody>
      </p:sp>
      <p:sp>
        <p:nvSpPr>
          <p:cNvPr id="88" name="Oval 80"/>
          <p:cNvSpPr>
            <a:spLocks noChangeAspect="1"/>
          </p:cNvSpPr>
          <p:nvPr/>
        </p:nvSpPr>
        <p:spPr>
          <a:xfrm>
            <a:off x="573976" y="3573016"/>
            <a:ext cx="625524" cy="607458"/>
          </a:xfrm>
          <a:prstGeom prst="ellipse">
            <a:avLst/>
          </a:prstGeom>
          <a:solidFill>
            <a:srgbClr val="0C8F0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</a:p>
        </p:txBody>
      </p:sp>
      <p:sp>
        <p:nvSpPr>
          <p:cNvPr id="89" name="Oval 86"/>
          <p:cNvSpPr>
            <a:spLocks noChangeAspect="1"/>
          </p:cNvSpPr>
          <p:nvPr/>
        </p:nvSpPr>
        <p:spPr>
          <a:xfrm>
            <a:off x="605088" y="4293096"/>
            <a:ext cx="625524" cy="607458"/>
          </a:xfrm>
          <a:prstGeom prst="ellipse">
            <a:avLst/>
          </a:prstGeom>
          <a:solidFill>
            <a:srgbClr val="0067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</a:p>
        </p:txBody>
      </p:sp>
      <p:sp>
        <p:nvSpPr>
          <p:cNvPr id="90" name="Oval 92"/>
          <p:cNvSpPr>
            <a:spLocks noChangeAspect="1"/>
          </p:cNvSpPr>
          <p:nvPr/>
        </p:nvSpPr>
        <p:spPr>
          <a:xfrm>
            <a:off x="10768623" y="2101462"/>
            <a:ext cx="625524" cy="60745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</a:p>
        </p:txBody>
      </p:sp>
      <p:sp>
        <p:nvSpPr>
          <p:cNvPr id="91" name="Oval 98"/>
          <p:cNvSpPr>
            <a:spLocks noChangeAspect="1"/>
          </p:cNvSpPr>
          <p:nvPr/>
        </p:nvSpPr>
        <p:spPr>
          <a:xfrm>
            <a:off x="10787881" y="2826203"/>
            <a:ext cx="625524" cy="607458"/>
          </a:xfrm>
          <a:prstGeom prst="ellipse">
            <a:avLst/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</a:p>
        </p:txBody>
      </p:sp>
      <p:sp>
        <p:nvSpPr>
          <p:cNvPr id="92" name="Oval 104"/>
          <p:cNvSpPr>
            <a:spLocks noChangeAspect="1"/>
          </p:cNvSpPr>
          <p:nvPr/>
        </p:nvSpPr>
        <p:spPr>
          <a:xfrm>
            <a:off x="10801449" y="3501008"/>
            <a:ext cx="625524" cy="607458"/>
          </a:xfrm>
          <a:prstGeom prst="ellipse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</a:p>
        </p:txBody>
      </p:sp>
      <p:sp>
        <p:nvSpPr>
          <p:cNvPr id="93" name="Oval 110"/>
          <p:cNvSpPr>
            <a:spLocks noChangeAspect="1"/>
          </p:cNvSpPr>
          <p:nvPr/>
        </p:nvSpPr>
        <p:spPr>
          <a:xfrm>
            <a:off x="10773453" y="4221088"/>
            <a:ext cx="625524" cy="607458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</a:p>
        </p:txBody>
      </p:sp>
      <p:grpSp>
        <p:nvGrpSpPr>
          <p:cNvPr id="94" name="Group 120"/>
          <p:cNvGrpSpPr/>
          <p:nvPr/>
        </p:nvGrpSpPr>
        <p:grpSpPr>
          <a:xfrm>
            <a:off x="3420661" y="2300167"/>
            <a:ext cx="743467" cy="192723"/>
            <a:chOff x="3074218" y="1415265"/>
            <a:chExt cx="557455" cy="144542"/>
          </a:xfrm>
        </p:grpSpPr>
        <p:cxnSp>
          <p:nvCxnSpPr>
            <p:cNvPr id="95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96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7" name="Group 121"/>
          <p:cNvGrpSpPr/>
          <p:nvPr/>
        </p:nvGrpSpPr>
        <p:grpSpPr>
          <a:xfrm>
            <a:off x="3411033" y="3020242"/>
            <a:ext cx="743467" cy="192723"/>
            <a:chOff x="3074218" y="1415265"/>
            <a:chExt cx="557455" cy="144542"/>
          </a:xfrm>
        </p:grpSpPr>
        <p:cxnSp>
          <p:nvCxnSpPr>
            <p:cNvPr id="98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99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0" name="Group 124"/>
          <p:cNvGrpSpPr/>
          <p:nvPr/>
        </p:nvGrpSpPr>
        <p:grpSpPr>
          <a:xfrm>
            <a:off x="3411033" y="3780388"/>
            <a:ext cx="743467" cy="192723"/>
            <a:chOff x="3074218" y="1415265"/>
            <a:chExt cx="557455" cy="144542"/>
          </a:xfrm>
        </p:grpSpPr>
        <p:cxnSp>
          <p:nvCxnSpPr>
            <p:cNvPr id="101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02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3" name="Group 127"/>
          <p:cNvGrpSpPr/>
          <p:nvPr/>
        </p:nvGrpSpPr>
        <p:grpSpPr>
          <a:xfrm>
            <a:off x="3411033" y="4466956"/>
            <a:ext cx="743467" cy="192723"/>
            <a:chOff x="3074218" y="1415265"/>
            <a:chExt cx="557455" cy="144542"/>
          </a:xfrm>
        </p:grpSpPr>
        <p:cxnSp>
          <p:nvCxnSpPr>
            <p:cNvPr id="104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05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6" name="Group 132"/>
          <p:cNvGrpSpPr/>
          <p:nvPr/>
        </p:nvGrpSpPr>
        <p:grpSpPr>
          <a:xfrm flipH="1">
            <a:off x="7330354" y="2327152"/>
            <a:ext cx="743467" cy="192723"/>
            <a:chOff x="3074218" y="1415265"/>
            <a:chExt cx="557455" cy="144542"/>
          </a:xfrm>
        </p:grpSpPr>
        <p:cxnSp>
          <p:nvCxnSpPr>
            <p:cNvPr id="107" name="Straight Connector 14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08" name="Oval 14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9" name="Group 133"/>
          <p:cNvGrpSpPr/>
          <p:nvPr/>
        </p:nvGrpSpPr>
        <p:grpSpPr>
          <a:xfrm flipH="1">
            <a:off x="7330354" y="3112701"/>
            <a:ext cx="743467" cy="192723"/>
            <a:chOff x="3074218" y="1415265"/>
            <a:chExt cx="557455" cy="144542"/>
          </a:xfrm>
        </p:grpSpPr>
        <p:cxnSp>
          <p:nvCxnSpPr>
            <p:cNvPr id="110" name="Straight Connector 140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11" name="Oval 141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2" name="Group 134"/>
          <p:cNvGrpSpPr/>
          <p:nvPr/>
        </p:nvGrpSpPr>
        <p:grpSpPr>
          <a:xfrm flipH="1">
            <a:off x="7330354" y="3816414"/>
            <a:ext cx="743467" cy="192723"/>
            <a:chOff x="3074218" y="1415265"/>
            <a:chExt cx="557455" cy="144542"/>
          </a:xfrm>
        </p:grpSpPr>
        <p:cxnSp>
          <p:nvCxnSpPr>
            <p:cNvPr id="113" name="Straight Connector 13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14" name="Oval 13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5" name="Group 135"/>
          <p:cNvGrpSpPr/>
          <p:nvPr/>
        </p:nvGrpSpPr>
        <p:grpSpPr>
          <a:xfrm flipH="1">
            <a:off x="7330354" y="4495947"/>
            <a:ext cx="743467" cy="192723"/>
            <a:chOff x="3074218" y="1415265"/>
            <a:chExt cx="557455" cy="144542"/>
          </a:xfrm>
        </p:grpSpPr>
        <p:cxnSp>
          <p:nvCxnSpPr>
            <p:cNvPr id="116" name="Straight Connector 136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17" name="Oval 137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1151692" y="2204302"/>
            <a:ext cx="2324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 smtClean="0">
                <a:solidFill>
                  <a:prstClr val="black"/>
                </a:solidFill>
                <a:latin typeface="Arial"/>
                <a:ea typeface="微软雅黑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个</a:t>
            </a:r>
            <a:r>
              <a:rPr lang="en-US" altLang="zh-CN" sz="2400" dirty="0">
                <a:solidFill>
                  <a:prstClr val="black"/>
                </a:solidFill>
                <a:latin typeface="Arial"/>
                <a:ea typeface="微软雅黑"/>
              </a:rPr>
              <a:t>EV3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程序块</a:t>
            </a:r>
            <a:endParaRPr lang="zh-CN" alt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256425" y="2931937"/>
            <a:ext cx="1895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 smtClean="0">
                <a:solidFill>
                  <a:prstClr val="black"/>
                </a:solidFill>
                <a:latin typeface="Arial"/>
                <a:ea typeface="微软雅黑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个</a:t>
            </a:r>
            <a:r>
              <a:rPr lang="zh-CN" altLang="en-US" sz="2400" dirty="0">
                <a:solidFill>
                  <a:prstClr val="black"/>
                </a:solidFill>
                <a:latin typeface="Arial"/>
                <a:ea typeface="微软雅黑"/>
              </a:rPr>
              <a:t>大型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电机</a:t>
            </a:r>
            <a:endParaRPr lang="zh-CN" alt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283663" y="4325775"/>
            <a:ext cx="2202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Arial"/>
                <a:ea typeface="微软雅黑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个颜色传感器</a:t>
            </a:r>
            <a:endParaRPr lang="zh-CN" alt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183807" y="3593101"/>
            <a:ext cx="2511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 smtClean="0">
                <a:solidFill>
                  <a:prstClr val="black"/>
                </a:solidFill>
                <a:latin typeface="Arial"/>
                <a:ea typeface="微软雅黑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个</a:t>
            </a:r>
            <a:r>
              <a:rPr lang="zh-CN" altLang="en-US" sz="2400" dirty="0">
                <a:solidFill>
                  <a:prstClr val="black"/>
                </a:solidFill>
                <a:latin typeface="Arial"/>
                <a:ea typeface="微软雅黑"/>
              </a:rPr>
              <a:t>超声波传感器</a:t>
            </a:r>
          </a:p>
        </p:txBody>
      </p:sp>
      <p:sp>
        <p:nvSpPr>
          <p:cNvPr id="122" name="矩形 121"/>
          <p:cNvSpPr/>
          <p:nvPr/>
        </p:nvSpPr>
        <p:spPr>
          <a:xfrm>
            <a:off x="8038766" y="2171578"/>
            <a:ext cx="609838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Arial"/>
                <a:ea typeface="微软雅黑"/>
              </a:rPr>
              <a:t>1</a:t>
            </a:r>
            <a:r>
              <a:rPr lang="zh-CN" altLang="zh-CN" sz="2400" dirty="0">
                <a:solidFill>
                  <a:prstClr val="black"/>
                </a:solidFill>
                <a:latin typeface="Arial"/>
                <a:ea typeface="微软雅黑"/>
              </a:rPr>
              <a:t>个主板</a:t>
            </a:r>
            <a:endParaRPr lang="zh-CN" alt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044932" y="2924980"/>
            <a:ext cx="609838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个舵机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017774" y="3645026"/>
            <a:ext cx="609838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个火焰传感器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019510" y="4324351"/>
            <a:ext cx="2818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个一氧化碳传感器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7" name="标题 1"/>
          <p:cNvSpPr txBox="1">
            <a:spLocks/>
          </p:cNvSpPr>
          <p:nvPr/>
        </p:nvSpPr>
        <p:spPr>
          <a:xfrm>
            <a:off x="1428144" y="530904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主要部件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128" name="任意多边形 82"/>
          <p:cNvSpPr/>
          <p:nvPr/>
        </p:nvSpPr>
        <p:spPr bwMode="auto">
          <a:xfrm rot="3738964">
            <a:off x="886351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29" name="TextBox 147"/>
          <p:cNvSpPr txBox="1"/>
          <p:nvPr/>
        </p:nvSpPr>
        <p:spPr>
          <a:xfrm>
            <a:off x="1058959" y="484343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微信图片_201910240001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99" y="1628800"/>
            <a:ext cx="3210956" cy="386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TextBox 14"/>
          <p:cNvSpPr txBox="1"/>
          <p:nvPr/>
        </p:nvSpPr>
        <p:spPr>
          <a:xfrm>
            <a:off x="1500151" y="1328893"/>
            <a:ext cx="1789918" cy="587941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3600" dirty="0">
                <a:solidFill>
                  <a:prstClr val="black"/>
                </a:solidFill>
                <a:latin typeface="Arial"/>
                <a:ea typeface="微软雅黑"/>
              </a:rPr>
              <a:t>EV3</a:t>
            </a:r>
            <a:endParaRPr lang="zh-CN" altLang="en-US" sz="3600" dirty="0"/>
          </a:p>
        </p:txBody>
      </p:sp>
      <p:sp>
        <p:nvSpPr>
          <p:cNvPr id="131" name="TextBox 14"/>
          <p:cNvSpPr txBox="1"/>
          <p:nvPr/>
        </p:nvSpPr>
        <p:spPr>
          <a:xfrm>
            <a:off x="8432564" y="1257491"/>
            <a:ext cx="2063058" cy="587941"/>
          </a:xfrm>
          <a:prstGeom prst="rect">
            <a:avLst/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Arduino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Oval 74"/>
          <p:cNvSpPr>
            <a:spLocks noChangeAspect="1"/>
          </p:cNvSpPr>
          <p:nvPr/>
        </p:nvSpPr>
        <p:spPr>
          <a:xfrm>
            <a:off x="553765" y="4981782"/>
            <a:ext cx="625524" cy="60745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</a:p>
        </p:txBody>
      </p:sp>
      <p:grpSp>
        <p:nvGrpSpPr>
          <p:cNvPr id="133" name="Group 121"/>
          <p:cNvGrpSpPr/>
          <p:nvPr/>
        </p:nvGrpSpPr>
        <p:grpSpPr>
          <a:xfrm>
            <a:off x="3388969" y="5149088"/>
            <a:ext cx="743467" cy="192723"/>
            <a:chOff x="3074218" y="1415265"/>
            <a:chExt cx="557455" cy="144542"/>
          </a:xfrm>
        </p:grpSpPr>
        <p:cxnSp>
          <p:nvCxnSpPr>
            <p:cNvPr id="134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35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1234361" y="5060783"/>
            <a:ext cx="2202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 smtClean="0">
                <a:solidFill>
                  <a:prstClr val="black"/>
                </a:solidFill>
                <a:latin typeface="Arial"/>
                <a:ea typeface="微软雅黑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微软雅黑"/>
              </a:rPr>
              <a:t>个触动传感器</a:t>
            </a:r>
            <a:endParaRPr lang="zh-CN" altLang="en-US" sz="2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37" name="Oval 98"/>
          <p:cNvSpPr>
            <a:spLocks noChangeAspect="1"/>
          </p:cNvSpPr>
          <p:nvPr/>
        </p:nvSpPr>
        <p:spPr>
          <a:xfrm>
            <a:off x="10780045" y="4909774"/>
            <a:ext cx="625524" cy="607458"/>
          </a:xfrm>
          <a:prstGeom prst="ellipse">
            <a:avLst/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</a:p>
        </p:txBody>
      </p:sp>
      <p:grpSp>
        <p:nvGrpSpPr>
          <p:cNvPr id="138" name="Group 133"/>
          <p:cNvGrpSpPr/>
          <p:nvPr/>
        </p:nvGrpSpPr>
        <p:grpSpPr>
          <a:xfrm flipH="1">
            <a:off x="7322518" y="5196272"/>
            <a:ext cx="743467" cy="192723"/>
            <a:chOff x="3074218" y="1415265"/>
            <a:chExt cx="557455" cy="144542"/>
          </a:xfrm>
        </p:grpSpPr>
        <p:cxnSp>
          <p:nvCxnSpPr>
            <p:cNvPr id="139" name="Straight Connector 140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140" name="Oval 141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41" name="矩形 140"/>
          <p:cNvSpPr/>
          <p:nvPr/>
        </p:nvSpPr>
        <p:spPr>
          <a:xfrm>
            <a:off x="8037096" y="5013178"/>
            <a:ext cx="609838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个雨滴传感器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541911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30" grpId="0" animBg="1"/>
      <p:bldP spid="131" grpId="0" animBg="1"/>
      <p:bldP spid="132" grpId="0" animBg="1"/>
      <p:bldP spid="136" grpId="0"/>
      <p:bldP spid="137" grpId="0" animBg="1"/>
      <p:bldP spid="1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0" name="TextBox 14"/>
          <p:cNvSpPr txBox="1"/>
          <p:nvPr/>
        </p:nvSpPr>
        <p:spPr>
          <a:xfrm>
            <a:off x="625772" y="1828610"/>
            <a:ext cx="2010115" cy="587941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prstClr val="black"/>
                </a:solidFill>
                <a:latin typeface="Arial"/>
                <a:ea typeface="微软雅黑"/>
              </a:rPr>
              <a:t>直线行走</a:t>
            </a:r>
            <a:endParaRPr lang="zh-CN" altLang="en-US" sz="28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2312896" y="2228754"/>
            <a:ext cx="7100933" cy="3004462"/>
            <a:chOff x="3097467" y="2339431"/>
            <a:chExt cx="6140326" cy="2821335"/>
          </a:xfrm>
        </p:grpSpPr>
        <p:grpSp>
          <p:nvGrpSpPr>
            <p:cNvPr id="66" name="Group 94"/>
            <p:cNvGrpSpPr/>
            <p:nvPr/>
          </p:nvGrpSpPr>
          <p:grpSpPr>
            <a:xfrm>
              <a:off x="3097467" y="2339431"/>
              <a:ext cx="6140326" cy="1957386"/>
              <a:chOff x="3106006" y="2967039"/>
              <a:chExt cx="6140326" cy="1957386"/>
            </a:xfrm>
            <a:solidFill>
              <a:schemeClr val="tx1"/>
            </a:solidFill>
          </p:grpSpPr>
          <p:grpSp>
            <p:nvGrpSpPr>
              <p:cNvPr id="177" name="Group 93"/>
              <p:cNvGrpSpPr/>
              <p:nvPr/>
            </p:nvGrpSpPr>
            <p:grpSpPr>
              <a:xfrm>
                <a:off x="3106006" y="2967039"/>
                <a:ext cx="6140326" cy="1957386"/>
                <a:chOff x="3106006" y="2967039"/>
                <a:chExt cx="6140326" cy="1957386"/>
              </a:xfrm>
              <a:grpFill/>
            </p:grpSpPr>
            <p:grpSp>
              <p:nvGrpSpPr>
                <p:cNvPr id="179" name="Group 91"/>
                <p:cNvGrpSpPr/>
                <p:nvPr/>
              </p:nvGrpSpPr>
              <p:grpSpPr>
                <a:xfrm>
                  <a:off x="3336927" y="2967039"/>
                  <a:ext cx="5909405" cy="1957386"/>
                  <a:chOff x="3336927" y="2967039"/>
                  <a:chExt cx="5909405" cy="1957386"/>
                </a:xfrm>
                <a:grpFill/>
              </p:grpSpPr>
              <p:sp>
                <p:nvSpPr>
                  <p:cNvPr id="186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4689476" y="3919538"/>
                    <a:ext cx="2790825" cy="76200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7" name="Freeform 6"/>
                  <p:cNvSpPr/>
                  <p:nvPr/>
                </p:nvSpPr>
                <p:spPr bwMode="auto">
                  <a:xfrm>
                    <a:off x="3336927" y="4464304"/>
                    <a:ext cx="454015" cy="460121"/>
                  </a:xfrm>
                  <a:custGeom>
                    <a:avLst/>
                    <a:gdLst>
                      <a:gd name="T0" fmla="*/ 443 w 443"/>
                      <a:gd name="T1" fmla="*/ 33 h 438"/>
                      <a:gd name="T2" fmla="*/ 34 w 443"/>
                      <a:gd name="T3" fmla="*/ 438 h 438"/>
                      <a:gd name="T4" fmla="*/ 0 w 443"/>
                      <a:gd name="T5" fmla="*/ 405 h 438"/>
                      <a:gd name="T6" fmla="*/ 410 w 443"/>
                      <a:gd name="T7" fmla="*/ 0 h 438"/>
                      <a:gd name="T8" fmla="*/ 443 w 443"/>
                      <a:gd name="T9" fmla="*/ 33 h 4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3" h="438">
                        <a:moveTo>
                          <a:pt x="443" y="33"/>
                        </a:moveTo>
                        <a:lnTo>
                          <a:pt x="34" y="438"/>
                        </a:lnTo>
                        <a:lnTo>
                          <a:pt x="0" y="405"/>
                        </a:lnTo>
                        <a:lnTo>
                          <a:pt x="410" y="0"/>
                        </a:lnTo>
                        <a:lnTo>
                          <a:pt x="443" y="33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8" name="Freeform 7"/>
                  <p:cNvSpPr/>
                  <p:nvPr/>
                </p:nvSpPr>
                <p:spPr bwMode="auto">
                  <a:xfrm>
                    <a:off x="3348038" y="2967039"/>
                    <a:ext cx="505170" cy="479425"/>
                  </a:xfrm>
                  <a:custGeom>
                    <a:avLst/>
                    <a:gdLst>
                      <a:gd name="T0" fmla="*/ 400 w 436"/>
                      <a:gd name="T1" fmla="*/ 456 h 456"/>
                      <a:gd name="T2" fmla="*/ 0 w 436"/>
                      <a:gd name="T3" fmla="*/ 34 h 456"/>
                      <a:gd name="T4" fmla="*/ 34 w 436"/>
                      <a:gd name="T5" fmla="*/ 0 h 456"/>
                      <a:gd name="T6" fmla="*/ 436 w 436"/>
                      <a:gd name="T7" fmla="*/ 422 h 456"/>
                      <a:gd name="T8" fmla="*/ 400 w 436"/>
                      <a:gd name="T9" fmla="*/ 456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6">
                        <a:moveTo>
                          <a:pt x="400" y="456"/>
                        </a:moveTo>
                        <a:lnTo>
                          <a:pt x="0" y="34"/>
                        </a:lnTo>
                        <a:lnTo>
                          <a:pt x="34" y="0"/>
                        </a:lnTo>
                        <a:lnTo>
                          <a:pt x="436" y="422"/>
                        </a:lnTo>
                        <a:lnTo>
                          <a:pt x="400" y="456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9" name="Freeform 8"/>
                  <p:cNvSpPr/>
                  <p:nvPr/>
                </p:nvSpPr>
                <p:spPr bwMode="auto">
                  <a:xfrm>
                    <a:off x="8563845" y="4434387"/>
                    <a:ext cx="550712" cy="437150"/>
                  </a:xfrm>
                  <a:custGeom>
                    <a:avLst/>
                    <a:gdLst>
                      <a:gd name="T0" fmla="*/ 0 w 445"/>
                      <a:gd name="T1" fmla="*/ 33 h 439"/>
                      <a:gd name="T2" fmla="*/ 410 w 445"/>
                      <a:gd name="T3" fmla="*/ 439 h 439"/>
                      <a:gd name="T4" fmla="*/ 445 w 445"/>
                      <a:gd name="T5" fmla="*/ 406 h 439"/>
                      <a:gd name="T6" fmla="*/ 34 w 445"/>
                      <a:gd name="T7" fmla="*/ 0 h 439"/>
                      <a:gd name="T8" fmla="*/ 0 w 445"/>
                      <a:gd name="T9" fmla="*/ 33 h 4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5" h="439">
                        <a:moveTo>
                          <a:pt x="0" y="33"/>
                        </a:moveTo>
                        <a:lnTo>
                          <a:pt x="410" y="439"/>
                        </a:lnTo>
                        <a:lnTo>
                          <a:pt x="445" y="406"/>
                        </a:lnTo>
                        <a:lnTo>
                          <a:pt x="34" y="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90" name="Freeform 9"/>
                  <p:cNvSpPr/>
                  <p:nvPr/>
                </p:nvSpPr>
                <p:spPr bwMode="auto">
                  <a:xfrm>
                    <a:off x="8709908" y="3026258"/>
                    <a:ext cx="536424" cy="519113"/>
                  </a:xfrm>
                  <a:custGeom>
                    <a:avLst/>
                    <a:gdLst>
                      <a:gd name="T0" fmla="*/ 36 w 436"/>
                      <a:gd name="T1" fmla="*/ 455 h 455"/>
                      <a:gd name="T2" fmla="*/ 436 w 436"/>
                      <a:gd name="T3" fmla="*/ 33 h 455"/>
                      <a:gd name="T4" fmla="*/ 403 w 436"/>
                      <a:gd name="T5" fmla="*/ 0 h 455"/>
                      <a:gd name="T6" fmla="*/ 0 w 436"/>
                      <a:gd name="T7" fmla="*/ 422 h 455"/>
                      <a:gd name="T8" fmla="*/ 36 w 436"/>
                      <a:gd name="T9" fmla="*/ 455 h 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5">
                        <a:moveTo>
                          <a:pt x="36" y="455"/>
                        </a:moveTo>
                        <a:lnTo>
                          <a:pt x="436" y="33"/>
                        </a:lnTo>
                        <a:lnTo>
                          <a:pt x="403" y="0"/>
                        </a:lnTo>
                        <a:lnTo>
                          <a:pt x="0" y="422"/>
                        </a:lnTo>
                        <a:lnTo>
                          <a:pt x="36" y="455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</p:grpSp>
            <p:sp>
              <p:nvSpPr>
                <p:cNvPr id="182" name="Oval 16"/>
                <p:cNvSpPr>
                  <a:spLocks noChangeArrowheads="1"/>
                </p:cNvSpPr>
                <p:nvPr/>
              </p:nvSpPr>
              <p:spPr bwMode="auto">
                <a:xfrm>
                  <a:off x="3106006" y="3441700"/>
                  <a:ext cx="1718407" cy="1031875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en-US" sz="2400">
                    <a:solidFill>
                      <a:prstClr val="white"/>
                    </a:solidFill>
                    <a:sym typeface="+mn-lt"/>
                  </a:endParaRPr>
                </a:p>
              </p:txBody>
            </p:sp>
            <p:sp>
              <p:nvSpPr>
                <p:cNvPr id="183" name="Oval 19"/>
                <p:cNvSpPr>
                  <a:spLocks noChangeArrowheads="1"/>
                </p:cNvSpPr>
                <p:nvPr/>
              </p:nvSpPr>
              <p:spPr bwMode="auto">
                <a:xfrm>
                  <a:off x="7340600" y="3441700"/>
                  <a:ext cx="1895779" cy="1031875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en-US" sz="2400">
                    <a:solidFill>
                      <a:prstClr val="white"/>
                    </a:solidFill>
                    <a:sym typeface="+mn-lt"/>
                  </a:endParaRPr>
                </a:p>
              </p:txBody>
            </p:sp>
          </p:grpSp>
          <p:sp>
            <p:nvSpPr>
              <p:cNvPr id="178" name="Oval 28"/>
              <p:cNvSpPr>
                <a:spLocks noChangeArrowheads="1"/>
              </p:cNvSpPr>
              <p:nvPr/>
            </p:nvSpPr>
            <p:spPr bwMode="auto">
              <a:xfrm>
                <a:off x="5387976" y="3260725"/>
                <a:ext cx="1393825" cy="139223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en-US" sz="2400">
                  <a:solidFill>
                    <a:prstClr val="white"/>
                  </a:solidFill>
                  <a:sym typeface="+mn-lt"/>
                </a:endParaRPr>
              </a:p>
            </p:txBody>
          </p:sp>
        </p:grpSp>
        <p:cxnSp>
          <p:nvCxnSpPr>
            <p:cNvPr id="165" name="Straight Connector 46"/>
            <p:cNvCxnSpPr/>
            <p:nvPr/>
          </p:nvCxnSpPr>
          <p:spPr>
            <a:xfrm flipH="1">
              <a:off x="8027378" y="4883767"/>
              <a:ext cx="567274" cy="276999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7"/>
            <p:cNvSpPr>
              <a:spLocks noChangeArrowheads="1"/>
            </p:cNvSpPr>
            <p:nvPr/>
          </p:nvSpPr>
          <p:spPr bwMode="auto">
            <a:xfrm>
              <a:off x="3922112" y="2949030"/>
              <a:ext cx="758825" cy="760413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3200">
                <a:solidFill>
                  <a:prstClr val="white"/>
                </a:solidFill>
                <a:latin typeface="等线"/>
                <a:ea typeface="+mn-ea"/>
                <a:sym typeface="+mn-lt"/>
              </a:endParaRPr>
            </a:p>
          </p:txBody>
        </p:sp>
        <p:sp>
          <p:nvSpPr>
            <p:cNvPr id="145" name="Oval 20"/>
            <p:cNvSpPr>
              <a:spLocks noChangeArrowheads="1"/>
            </p:cNvSpPr>
            <p:nvPr/>
          </p:nvSpPr>
          <p:spPr bwMode="auto">
            <a:xfrm>
              <a:off x="7466999" y="2949030"/>
              <a:ext cx="758825" cy="760413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3200">
                <a:solidFill>
                  <a:prstClr val="white"/>
                </a:solidFill>
                <a:latin typeface="等线"/>
                <a:ea typeface="+mn-ea"/>
                <a:sym typeface="+mn-lt"/>
              </a:endParaRPr>
            </a:p>
          </p:txBody>
        </p:sp>
        <p:sp>
          <p:nvSpPr>
            <p:cNvPr id="148" name="Oval 29"/>
            <p:cNvSpPr>
              <a:spLocks noChangeArrowheads="1"/>
            </p:cNvSpPr>
            <p:nvPr/>
          </p:nvSpPr>
          <p:spPr bwMode="auto">
            <a:xfrm>
              <a:off x="5566762" y="2818855"/>
              <a:ext cx="1022350" cy="102235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49" name="Freeform 31"/>
            <p:cNvSpPr/>
            <p:nvPr/>
          </p:nvSpPr>
          <p:spPr bwMode="auto">
            <a:xfrm>
              <a:off x="5368324" y="2441030"/>
              <a:ext cx="709613" cy="414338"/>
            </a:xfrm>
            <a:custGeom>
              <a:avLst/>
              <a:gdLst>
                <a:gd name="T0" fmla="*/ 23 w 189"/>
                <a:gd name="T1" fmla="*/ 104 h 110"/>
                <a:gd name="T2" fmla="*/ 177 w 189"/>
                <a:gd name="T3" fmla="*/ 24 h 110"/>
                <a:gd name="T4" fmla="*/ 189 w 189"/>
                <a:gd name="T5" fmla="*/ 12 h 110"/>
                <a:gd name="T6" fmla="*/ 189 w 189"/>
                <a:gd name="T7" fmla="*/ 12 h 110"/>
                <a:gd name="T8" fmla="*/ 176 w 189"/>
                <a:gd name="T9" fmla="*/ 0 h 110"/>
                <a:gd name="T10" fmla="*/ 4 w 189"/>
                <a:gd name="T11" fmla="*/ 89 h 110"/>
                <a:gd name="T12" fmla="*/ 7 w 189"/>
                <a:gd name="T13" fmla="*/ 106 h 110"/>
                <a:gd name="T14" fmla="*/ 7 w 189"/>
                <a:gd name="T15" fmla="*/ 107 h 110"/>
                <a:gd name="T16" fmla="*/ 23 w 189"/>
                <a:gd name="T1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10">
                  <a:moveTo>
                    <a:pt x="23" y="104"/>
                  </a:moveTo>
                  <a:cubicBezTo>
                    <a:pt x="60" y="58"/>
                    <a:pt x="115" y="28"/>
                    <a:pt x="177" y="24"/>
                  </a:cubicBezTo>
                  <a:cubicBezTo>
                    <a:pt x="184" y="24"/>
                    <a:pt x="189" y="19"/>
                    <a:pt x="189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5"/>
                    <a:pt x="183" y="0"/>
                    <a:pt x="176" y="0"/>
                  </a:cubicBezTo>
                  <a:cubicBezTo>
                    <a:pt x="106" y="4"/>
                    <a:pt x="45" y="38"/>
                    <a:pt x="4" y="89"/>
                  </a:cubicBezTo>
                  <a:cubicBezTo>
                    <a:pt x="0" y="95"/>
                    <a:pt x="1" y="103"/>
                    <a:pt x="7" y="106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" y="110"/>
                    <a:pt x="19" y="109"/>
                    <a:pt x="2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0" name="Freeform 32"/>
            <p:cNvSpPr/>
            <p:nvPr/>
          </p:nvSpPr>
          <p:spPr bwMode="auto">
            <a:xfrm>
              <a:off x="6141437" y="2445792"/>
              <a:ext cx="822325" cy="1287463"/>
            </a:xfrm>
            <a:custGeom>
              <a:avLst/>
              <a:gdLst>
                <a:gd name="T0" fmla="*/ 195 w 219"/>
                <a:gd name="T1" fmla="*/ 235 h 342"/>
                <a:gd name="T2" fmla="*/ 175 w 219"/>
                <a:gd name="T3" fmla="*/ 323 h 342"/>
                <a:gd name="T4" fmla="*/ 179 w 219"/>
                <a:gd name="T5" fmla="*/ 337 h 342"/>
                <a:gd name="T6" fmla="*/ 179 w 219"/>
                <a:gd name="T7" fmla="*/ 337 h 342"/>
                <a:gd name="T8" fmla="*/ 197 w 219"/>
                <a:gd name="T9" fmla="*/ 333 h 342"/>
                <a:gd name="T10" fmla="*/ 219 w 219"/>
                <a:gd name="T11" fmla="*/ 235 h 342"/>
                <a:gd name="T12" fmla="*/ 13 w 219"/>
                <a:gd name="T13" fmla="*/ 1 h 342"/>
                <a:gd name="T14" fmla="*/ 0 w 219"/>
                <a:gd name="T15" fmla="*/ 13 h 342"/>
                <a:gd name="T16" fmla="*/ 0 w 219"/>
                <a:gd name="T17" fmla="*/ 13 h 342"/>
                <a:gd name="T18" fmla="*/ 10 w 219"/>
                <a:gd name="T19" fmla="*/ 25 h 342"/>
                <a:gd name="T20" fmla="*/ 195 w 219"/>
                <a:gd name="T21" fmla="*/ 23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342">
                  <a:moveTo>
                    <a:pt x="195" y="235"/>
                  </a:moveTo>
                  <a:cubicBezTo>
                    <a:pt x="195" y="266"/>
                    <a:pt x="188" y="296"/>
                    <a:pt x="175" y="323"/>
                  </a:cubicBezTo>
                  <a:cubicBezTo>
                    <a:pt x="173" y="328"/>
                    <a:pt x="175" y="334"/>
                    <a:pt x="179" y="337"/>
                  </a:cubicBezTo>
                  <a:cubicBezTo>
                    <a:pt x="179" y="337"/>
                    <a:pt x="179" y="337"/>
                    <a:pt x="179" y="337"/>
                  </a:cubicBezTo>
                  <a:cubicBezTo>
                    <a:pt x="185" y="342"/>
                    <a:pt x="194" y="340"/>
                    <a:pt x="197" y="333"/>
                  </a:cubicBezTo>
                  <a:cubicBezTo>
                    <a:pt x="211" y="303"/>
                    <a:pt x="219" y="270"/>
                    <a:pt x="219" y="235"/>
                  </a:cubicBezTo>
                  <a:cubicBezTo>
                    <a:pt x="219" y="115"/>
                    <a:pt x="129" y="16"/>
                    <a:pt x="13" y="1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14" y="38"/>
                    <a:pt x="195" y="127"/>
                    <a:pt x="195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1" name="Freeform 33"/>
            <p:cNvSpPr/>
            <p:nvPr/>
          </p:nvSpPr>
          <p:spPr bwMode="auto">
            <a:xfrm>
              <a:off x="5187349" y="2871242"/>
              <a:ext cx="1638300" cy="1354138"/>
            </a:xfrm>
            <a:custGeom>
              <a:avLst/>
              <a:gdLst>
                <a:gd name="T0" fmla="*/ 413 w 436"/>
                <a:gd name="T1" fmla="*/ 240 h 360"/>
                <a:gd name="T2" fmla="*/ 189 w 436"/>
                <a:gd name="T3" fmla="*/ 329 h 360"/>
                <a:gd name="T4" fmla="*/ 30 w 436"/>
                <a:gd name="T5" fmla="*/ 170 h 360"/>
                <a:gd name="T6" fmla="*/ 51 w 436"/>
                <a:gd name="T7" fmla="*/ 19 h 360"/>
                <a:gd name="T8" fmla="*/ 47 w 436"/>
                <a:gd name="T9" fmla="*/ 3 h 360"/>
                <a:gd name="T10" fmla="*/ 47 w 436"/>
                <a:gd name="T11" fmla="*/ 3 h 360"/>
                <a:gd name="T12" fmla="*/ 30 w 436"/>
                <a:gd name="T13" fmla="*/ 7 h 360"/>
                <a:gd name="T14" fmla="*/ 1 w 436"/>
                <a:gd name="T15" fmla="*/ 128 h 360"/>
                <a:gd name="T16" fmla="*/ 229 w 436"/>
                <a:gd name="T17" fmla="*/ 358 h 360"/>
                <a:gd name="T18" fmla="*/ 432 w 436"/>
                <a:gd name="T19" fmla="*/ 254 h 360"/>
                <a:gd name="T20" fmla="*/ 430 w 436"/>
                <a:gd name="T21" fmla="*/ 238 h 360"/>
                <a:gd name="T22" fmla="*/ 430 w 436"/>
                <a:gd name="T23" fmla="*/ 238 h 360"/>
                <a:gd name="T24" fmla="*/ 413 w 436"/>
                <a:gd name="T25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360">
                  <a:moveTo>
                    <a:pt x="413" y="240"/>
                  </a:moveTo>
                  <a:cubicBezTo>
                    <a:pt x="366" y="309"/>
                    <a:pt x="282" y="349"/>
                    <a:pt x="189" y="329"/>
                  </a:cubicBezTo>
                  <a:cubicBezTo>
                    <a:pt x="110" y="312"/>
                    <a:pt x="47" y="249"/>
                    <a:pt x="30" y="170"/>
                  </a:cubicBezTo>
                  <a:cubicBezTo>
                    <a:pt x="18" y="115"/>
                    <a:pt x="27" y="62"/>
                    <a:pt x="51" y="19"/>
                  </a:cubicBezTo>
                  <a:cubicBezTo>
                    <a:pt x="54" y="14"/>
                    <a:pt x="53" y="6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0"/>
                    <a:pt x="34" y="1"/>
                    <a:pt x="30" y="7"/>
                  </a:cubicBezTo>
                  <a:cubicBezTo>
                    <a:pt x="10" y="43"/>
                    <a:pt x="0" y="84"/>
                    <a:pt x="1" y="128"/>
                  </a:cubicBezTo>
                  <a:cubicBezTo>
                    <a:pt x="4" y="253"/>
                    <a:pt x="105" y="354"/>
                    <a:pt x="229" y="358"/>
                  </a:cubicBezTo>
                  <a:cubicBezTo>
                    <a:pt x="314" y="360"/>
                    <a:pt x="389" y="318"/>
                    <a:pt x="432" y="254"/>
                  </a:cubicBezTo>
                  <a:cubicBezTo>
                    <a:pt x="436" y="249"/>
                    <a:pt x="435" y="242"/>
                    <a:pt x="430" y="238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425" y="233"/>
                    <a:pt x="417" y="234"/>
                    <a:pt x="413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4" name="Oval 18"/>
            <p:cNvSpPr>
              <a:spLocks noChangeArrowheads="1"/>
            </p:cNvSpPr>
            <p:nvPr/>
          </p:nvSpPr>
          <p:spPr bwMode="auto">
            <a:xfrm>
              <a:off x="4174152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5" name="Oval 21"/>
            <p:cNvSpPr>
              <a:spLocks noChangeArrowheads="1"/>
            </p:cNvSpPr>
            <p:nvPr/>
          </p:nvSpPr>
          <p:spPr bwMode="auto">
            <a:xfrm>
              <a:off x="7719039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8" name="Oval 30"/>
            <p:cNvSpPr>
              <a:spLocks noChangeArrowheads="1"/>
            </p:cNvSpPr>
            <p:nvPr/>
          </p:nvSpPr>
          <p:spPr bwMode="auto">
            <a:xfrm>
              <a:off x="5948614" y="3131766"/>
              <a:ext cx="255470" cy="395326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</p:grpSp>
      <p:pic>
        <p:nvPicPr>
          <p:cNvPr id="2050" name="Picture 2" descr="微信图片_201910240001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067" y="2198594"/>
            <a:ext cx="2471048" cy="297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425973" y="2708920"/>
            <a:ext cx="19800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Arial"/>
                <a:ea typeface="微软雅黑"/>
              </a:rPr>
              <a:t>EV3</a:t>
            </a: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Arial"/>
                <a:ea typeface="微软雅黑"/>
              </a:rPr>
              <a:t>驱动、避障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379424" y="2815558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b="1" dirty="0" err="1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Arduino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检测报警救援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4"/>
          <p:cNvSpPr txBox="1"/>
          <p:nvPr/>
        </p:nvSpPr>
        <p:spPr>
          <a:xfrm>
            <a:off x="481757" y="3881664"/>
            <a:ext cx="2106799" cy="1388930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2800" dirty="0" smtClean="0">
                <a:solidFill>
                  <a:prstClr val="black"/>
                </a:solidFill>
                <a:latin typeface="Arial"/>
                <a:ea typeface="微软雅黑"/>
              </a:rPr>
              <a:t>   转向</a:t>
            </a:r>
            <a:r>
              <a:rPr lang="zh-CN" altLang="en-US" sz="2800" dirty="0">
                <a:solidFill>
                  <a:prstClr val="black"/>
                </a:solidFill>
                <a:latin typeface="Arial"/>
                <a:ea typeface="微软雅黑"/>
              </a:rPr>
              <a:t>行走</a:t>
            </a:r>
            <a:endParaRPr lang="zh-CN" altLang="en-US" sz="2800" dirty="0"/>
          </a:p>
          <a:p>
            <a:pPr algn="l"/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    触动</a:t>
            </a: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传感器</a:t>
            </a:r>
            <a:endParaRPr lang="en-US" altLang="zh-CN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l"/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  超声波传感器</a:t>
            </a:r>
            <a:endParaRPr lang="en-US" altLang="zh-CN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l"/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4" name="Freeform 9"/>
          <p:cNvSpPr/>
          <p:nvPr/>
        </p:nvSpPr>
        <p:spPr bwMode="auto">
          <a:xfrm rot="2392447">
            <a:off x="9453378" y="3063044"/>
            <a:ext cx="620343" cy="552808"/>
          </a:xfrm>
          <a:custGeom>
            <a:avLst/>
            <a:gdLst>
              <a:gd name="T0" fmla="*/ 36 w 436"/>
              <a:gd name="T1" fmla="*/ 455 h 455"/>
              <a:gd name="T2" fmla="*/ 436 w 436"/>
              <a:gd name="T3" fmla="*/ 33 h 455"/>
              <a:gd name="T4" fmla="*/ 403 w 436"/>
              <a:gd name="T5" fmla="*/ 0 h 455"/>
              <a:gd name="T6" fmla="*/ 0 w 436"/>
              <a:gd name="T7" fmla="*/ 422 h 455"/>
              <a:gd name="T8" fmla="*/ 36 w 436"/>
              <a:gd name="T9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455">
                <a:moveTo>
                  <a:pt x="36" y="455"/>
                </a:moveTo>
                <a:lnTo>
                  <a:pt x="436" y="33"/>
                </a:lnTo>
                <a:lnTo>
                  <a:pt x="403" y="0"/>
                </a:lnTo>
                <a:lnTo>
                  <a:pt x="0" y="422"/>
                </a:lnTo>
                <a:lnTo>
                  <a:pt x="36" y="45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2400">
              <a:solidFill>
                <a:schemeClr val="bg2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95" name="TextBox 14"/>
          <p:cNvSpPr txBox="1"/>
          <p:nvPr/>
        </p:nvSpPr>
        <p:spPr>
          <a:xfrm>
            <a:off x="9328674" y="1503424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火焰传感器</a:t>
            </a:r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停车，声光报警喷水</a:t>
            </a: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8" name="TextBox 14"/>
          <p:cNvSpPr txBox="1"/>
          <p:nvPr/>
        </p:nvSpPr>
        <p:spPr>
          <a:xfrm>
            <a:off x="9626773" y="2852936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雨滴传感器</a:t>
            </a:r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报警排风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9" name="TextBox 14"/>
          <p:cNvSpPr txBox="1"/>
          <p:nvPr/>
        </p:nvSpPr>
        <p:spPr>
          <a:xfrm>
            <a:off x="9261439" y="4043841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600" dirty="0" smtClean="0">
                <a:solidFill>
                  <a:srgbClr val="000000"/>
                </a:solidFill>
                <a:latin typeface="+mn-ea"/>
                <a:ea typeface="+mn-ea"/>
              </a:rPr>
              <a:t>一氧化碳传感器</a:t>
            </a:r>
            <a:endParaRPr lang="en-US" altLang="zh-CN" sz="26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报警排风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00" name="Freeform 9"/>
          <p:cNvSpPr/>
          <p:nvPr/>
        </p:nvSpPr>
        <p:spPr bwMode="auto">
          <a:xfrm>
            <a:off x="4783749" y="692696"/>
            <a:ext cx="2000294" cy="1441070"/>
          </a:xfrm>
          <a:custGeom>
            <a:avLst/>
            <a:gdLst>
              <a:gd name="T0" fmla="*/ 593 w 1587"/>
              <a:gd name="T1" fmla="*/ 111 h 1588"/>
              <a:gd name="T2" fmla="*/ 1477 w 1587"/>
              <a:gd name="T3" fmla="*/ 594 h 1588"/>
              <a:gd name="T4" fmla="*/ 994 w 1587"/>
              <a:gd name="T5" fmla="*/ 1477 h 1588"/>
              <a:gd name="T6" fmla="*/ 110 w 1587"/>
              <a:gd name="T7" fmla="*/ 995 h 1588"/>
              <a:gd name="T8" fmla="*/ 593 w 1587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7" h="1588">
                <a:moveTo>
                  <a:pt x="593" y="111"/>
                </a:moveTo>
                <a:cubicBezTo>
                  <a:pt x="970" y="0"/>
                  <a:pt x="1366" y="216"/>
                  <a:pt x="1477" y="594"/>
                </a:cubicBezTo>
                <a:cubicBezTo>
                  <a:pt x="1587" y="971"/>
                  <a:pt x="1371" y="1367"/>
                  <a:pt x="994" y="1477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2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4765456" y="1054477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Arial"/>
                <a:ea typeface="微软雅黑"/>
              </a:rPr>
              <a:t>互联</a:t>
            </a:r>
            <a:endParaRPr lang="zh-CN" altLang="en-US" sz="2800" b="1" dirty="0"/>
          </a:p>
        </p:txBody>
      </p:sp>
      <p:sp>
        <p:nvSpPr>
          <p:cNvPr id="206" name="标题 1"/>
          <p:cNvSpPr txBox="1">
            <a:spLocks/>
          </p:cNvSpPr>
          <p:nvPr/>
        </p:nvSpPr>
        <p:spPr>
          <a:xfrm>
            <a:off x="1428143" y="530902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207" name="任意多边形 82"/>
          <p:cNvSpPr/>
          <p:nvPr/>
        </p:nvSpPr>
        <p:spPr bwMode="auto">
          <a:xfrm rot="3738964">
            <a:off x="886350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208" name="TextBox 147"/>
          <p:cNvSpPr txBox="1"/>
          <p:nvPr/>
        </p:nvSpPr>
        <p:spPr>
          <a:xfrm>
            <a:off x="1058958" y="484341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 smtClean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6136110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2" grpId="0"/>
      <p:bldP spid="3" grpId="0"/>
      <p:bldP spid="191" grpId="0" animBg="1"/>
      <p:bldP spid="195" grpId="0" animBg="1"/>
      <p:bldP spid="198" grpId="0" animBg="1"/>
      <p:bldP spid="199" grpId="0" animBg="1"/>
      <p:bldP spid="200" grpId="0" animBg="1"/>
      <p:bldP spid="2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0" name="TextBox 14"/>
          <p:cNvSpPr txBox="1"/>
          <p:nvPr/>
        </p:nvSpPr>
        <p:spPr>
          <a:xfrm>
            <a:off x="604942" y="1828609"/>
            <a:ext cx="2010115" cy="587941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prstClr val="black"/>
                </a:solidFill>
                <a:latin typeface="Arial"/>
                <a:ea typeface="微软雅黑"/>
              </a:rPr>
              <a:t>直立行走</a:t>
            </a:r>
            <a:endParaRPr lang="zh-CN" altLang="en-US" sz="28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2312896" y="2266132"/>
            <a:ext cx="7100933" cy="3004462"/>
            <a:chOff x="3097467" y="2339431"/>
            <a:chExt cx="6140326" cy="2821335"/>
          </a:xfrm>
        </p:grpSpPr>
        <p:grpSp>
          <p:nvGrpSpPr>
            <p:cNvPr id="66" name="Group 94"/>
            <p:cNvGrpSpPr/>
            <p:nvPr/>
          </p:nvGrpSpPr>
          <p:grpSpPr>
            <a:xfrm>
              <a:off x="3097467" y="2339431"/>
              <a:ext cx="6140326" cy="1957386"/>
              <a:chOff x="3106006" y="2967039"/>
              <a:chExt cx="6140326" cy="1957386"/>
            </a:xfrm>
            <a:solidFill>
              <a:schemeClr val="tx1"/>
            </a:solidFill>
          </p:grpSpPr>
          <p:grpSp>
            <p:nvGrpSpPr>
              <p:cNvPr id="177" name="Group 93"/>
              <p:cNvGrpSpPr/>
              <p:nvPr/>
            </p:nvGrpSpPr>
            <p:grpSpPr>
              <a:xfrm>
                <a:off x="3106006" y="2967039"/>
                <a:ext cx="6140326" cy="1957386"/>
                <a:chOff x="3106006" y="2967039"/>
                <a:chExt cx="6140326" cy="1957386"/>
              </a:xfrm>
              <a:grpFill/>
            </p:grpSpPr>
            <p:grpSp>
              <p:nvGrpSpPr>
                <p:cNvPr id="179" name="Group 91"/>
                <p:cNvGrpSpPr/>
                <p:nvPr/>
              </p:nvGrpSpPr>
              <p:grpSpPr>
                <a:xfrm>
                  <a:off x="3336927" y="2967039"/>
                  <a:ext cx="5909405" cy="1957386"/>
                  <a:chOff x="3336927" y="2967039"/>
                  <a:chExt cx="5909405" cy="1957386"/>
                </a:xfrm>
                <a:grpFill/>
              </p:grpSpPr>
              <p:sp>
                <p:nvSpPr>
                  <p:cNvPr id="186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4689476" y="3919538"/>
                    <a:ext cx="2790825" cy="76200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7" name="Freeform 6"/>
                  <p:cNvSpPr/>
                  <p:nvPr/>
                </p:nvSpPr>
                <p:spPr bwMode="auto">
                  <a:xfrm>
                    <a:off x="3336927" y="4464304"/>
                    <a:ext cx="454015" cy="460121"/>
                  </a:xfrm>
                  <a:custGeom>
                    <a:avLst/>
                    <a:gdLst>
                      <a:gd name="T0" fmla="*/ 443 w 443"/>
                      <a:gd name="T1" fmla="*/ 33 h 438"/>
                      <a:gd name="T2" fmla="*/ 34 w 443"/>
                      <a:gd name="T3" fmla="*/ 438 h 438"/>
                      <a:gd name="T4" fmla="*/ 0 w 443"/>
                      <a:gd name="T5" fmla="*/ 405 h 438"/>
                      <a:gd name="T6" fmla="*/ 410 w 443"/>
                      <a:gd name="T7" fmla="*/ 0 h 438"/>
                      <a:gd name="T8" fmla="*/ 443 w 443"/>
                      <a:gd name="T9" fmla="*/ 33 h 4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3" h="438">
                        <a:moveTo>
                          <a:pt x="443" y="33"/>
                        </a:moveTo>
                        <a:lnTo>
                          <a:pt x="34" y="438"/>
                        </a:lnTo>
                        <a:lnTo>
                          <a:pt x="0" y="405"/>
                        </a:lnTo>
                        <a:lnTo>
                          <a:pt x="410" y="0"/>
                        </a:lnTo>
                        <a:lnTo>
                          <a:pt x="443" y="33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8" name="Freeform 7"/>
                  <p:cNvSpPr/>
                  <p:nvPr/>
                </p:nvSpPr>
                <p:spPr bwMode="auto">
                  <a:xfrm>
                    <a:off x="3348038" y="2967039"/>
                    <a:ext cx="505170" cy="479425"/>
                  </a:xfrm>
                  <a:custGeom>
                    <a:avLst/>
                    <a:gdLst>
                      <a:gd name="T0" fmla="*/ 400 w 436"/>
                      <a:gd name="T1" fmla="*/ 456 h 456"/>
                      <a:gd name="T2" fmla="*/ 0 w 436"/>
                      <a:gd name="T3" fmla="*/ 34 h 456"/>
                      <a:gd name="T4" fmla="*/ 34 w 436"/>
                      <a:gd name="T5" fmla="*/ 0 h 456"/>
                      <a:gd name="T6" fmla="*/ 436 w 436"/>
                      <a:gd name="T7" fmla="*/ 422 h 456"/>
                      <a:gd name="T8" fmla="*/ 400 w 436"/>
                      <a:gd name="T9" fmla="*/ 456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6">
                        <a:moveTo>
                          <a:pt x="400" y="456"/>
                        </a:moveTo>
                        <a:lnTo>
                          <a:pt x="0" y="34"/>
                        </a:lnTo>
                        <a:lnTo>
                          <a:pt x="34" y="0"/>
                        </a:lnTo>
                        <a:lnTo>
                          <a:pt x="436" y="422"/>
                        </a:lnTo>
                        <a:lnTo>
                          <a:pt x="400" y="456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89" name="Freeform 8"/>
                  <p:cNvSpPr/>
                  <p:nvPr/>
                </p:nvSpPr>
                <p:spPr bwMode="auto">
                  <a:xfrm>
                    <a:off x="8563845" y="4434387"/>
                    <a:ext cx="550712" cy="437150"/>
                  </a:xfrm>
                  <a:custGeom>
                    <a:avLst/>
                    <a:gdLst>
                      <a:gd name="T0" fmla="*/ 0 w 445"/>
                      <a:gd name="T1" fmla="*/ 33 h 439"/>
                      <a:gd name="T2" fmla="*/ 410 w 445"/>
                      <a:gd name="T3" fmla="*/ 439 h 439"/>
                      <a:gd name="T4" fmla="*/ 445 w 445"/>
                      <a:gd name="T5" fmla="*/ 406 h 439"/>
                      <a:gd name="T6" fmla="*/ 34 w 445"/>
                      <a:gd name="T7" fmla="*/ 0 h 439"/>
                      <a:gd name="T8" fmla="*/ 0 w 445"/>
                      <a:gd name="T9" fmla="*/ 33 h 4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5" h="439">
                        <a:moveTo>
                          <a:pt x="0" y="33"/>
                        </a:moveTo>
                        <a:lnTo>
                          <a:pt x="410" y="439"/>
                        </a:lnTo>
                        <a:lnTo>
                          <a:pt x="445" y="406"/>
                        </a:lnTo>
                        <a:lnTo>
                          <a:pt x="34" y="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  <p:sp>
                <p:nvSpPr>
                  <p:cNvPr id="190" name="Freeform 9"/>
                  <p:cNvSpPr/>
                  <p:nvPr/>
                </p:nvSpPr>
                <p:spPr bwMode="auto">
                  <a:xfrm>
                    <a:off x="8709908" y="3026258"/>
                    <a:ext cx="536424" cy="519113"/>
                  </a:xfrm>
                  <a:custGeom>
                    <a:avLst/>
                    <a:gdLst>
                      <a:gd name="T0" fmla="*/ 36 w 436"/>
                      <a:gd name="T1" fmla="*/ 455 h 455"/>
                      <a:gd name="T2" fmla="*/ 436 w 436"/>
                      <a:gd name="T3" fmla="*/ 33 h 455"/>
                      <a:gd name="T4" fmla="*/ 403 w 436"/>
                      <a:gd name="T5" fmla="*/ 0 h 455"/>
                      <a:gd name="T6" fmla="*/ 0 w 436"/>
                      <a:gd name="T7" fmla="*/ 422 h 455"/>
                      <a:gd name="T8" fmla="*/ 36 w 436"/>
                      <a:gd name="T9" fmla="*/ 455 h 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5">
                        <a:moveTo>
                          <a:pt x="36" y="455"/>
                        </a:moveTo>
                        <a:lnTo>
                          <a:pt x="436" y="33"/>
                        </a:lnTo>
                        <a:lnTo>
                          <a:pt x="403" y="0"/>
                        </a:lnTo>
                        <a:lnTo>
                          <a:pt x="0" y="422"/>
                        </a:lnTo>
                        <a:lnTo>
                          <a:pt x="36" y="455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buFontTx/>
                      <a:buNone/>
                    </a:pPr>
                    <a:endParaRPr lang="en-US" sz="2400">
                      <a:solidFill>
                        <a:schemeClr val="bg2">
                          <a:lumMod val="75000"/>
                        </a:schemeClr>
                      </a:solidFill>
                      <a:sym typeface="+mn-lt"/>
                    </a:endParaRPr>
                  </a:p>
                </p:txBody>
              </p:sp>
            </p:grpSp>
            <p:sp>
              <p:nvSpPr>
                <p:cNvPr id="182" name="Oval 16"/>
                <p:cNvSpPr>
                  <a:spLocks noChangeArrowheads="1"/>
                </p:cNvSpPr>
                <p:nvPr/>
              </p:nvSpPr>
              <p:spPr bwMode="auto">
                <a:xfrm>
                  <a:off x="3106006" y="3441700"/>
                  <a:ext cx="1718407" cy="1031875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en-US" sz="2400">
                    <a:solidFill>
                      <a:prstClr val="white"/>
                    </a:solidFill>
                    <a:sym typeface="+mn-lt"/>
                  </a:endParaRPr>
                </a:p>
              </p:txBody>
            </p:sp>
            <p:sp>
              <p:nvSpPr>
                <p:cNvPr id="183" name="Oval 19"/>
                <p:cNvSpPr>
                  <a:spLocks noChangeArrowheads="1"/>
                </p:cNvSpPr>
                <p:nvPr/>
              </p:nvSpPr>
              <p:spPr bwMode="auto">
                <a:xfrm>
                  <a:off x="7340600" y="3441700"/>
                  <a:ext cx="1895779" cy="1031875"/>
                </a:xfrm>
                <a:prstGeom prst="ellips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lang="en-US" sz="2400">
                    <a:solidFill>
                      <a:prstClr val="white"/>
                    </a:solidFill>
                    <a:sym typeface="+mn-lt"/>
                  </a:endParaRPr>
                </a:p>
              </p:txBody>
            </p:sp>
          </p:grpSp>
          <p:sp>
            <p:nvSpPr>
              <p:cNvPr id="178" name="Oval 28"/>
              <p:cNvSpPr>
                <a:spLocks noChangeArrowheads="1"/>
              </p:cNvSpPr>
              <p:nvPr/>
            </p:nvSpPr>
            <p:spPr bwMode="auto">
              <a:xfrm>
                <a:off x="5387976" y="3260725"/>
                <a:ext cx="1393825" cy="1392238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lang="en-US" sz="2400">
                  <a:solidFill>
                    <a:prstClr val="white"/>
                  </a:solidFill>
                  <a:sym typeface="+mn-lt"/>
                </a:endParaRPr>
              </a:p>
            </p:txBody>
          </p:sp>
        </p:grpSp>
        <p:cxnSp>
          <p:nvCxnSpPr>
            <p:cNvPr id="165" name="Straight Connector 46"/>
            <p:cNvCxnSpPr/>
            <p:nvPr/>
          </p:nvCxnSpPr>
          <p:spPr>
            <a:xfrm flipH="1">
              <a:off x="8027378" y="4883767"/>
              <a:ext cx="567274" cy="276999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7"/>
            <p:cNvSpPr>
              <a:spLocks noChangeArrowheads="1"/>
            </p:cNvSpPr>
            <p:nvPr/>
          </p:nvSpPr>
          <p:spPr bwMode="auto">
            <a:xfrm>
              <a:off x="3922112" y="2949030"/>
              <a:ext cx="758825" cy="760413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3200">
                <a:solidFill>
                  <a:prstClr val="white"/>
                </a:solidFill>
                <a:latin typeface="等线"/>
                <a:ea typeface="+mn-ea"/>
                <a:sym typeface="+mn-lt"/>
              </a:endParaRPr>
            </a:p>
          </p:txBody>
        </p:sp>
        <p:sp>
          <p:nvSpPr>
            <p:cNvPr id="145" name="Oval 20"/>
            <p:cNvSpPr>
              <a:spLocks noChangeArrowheads="1"/>
            </p:cNvSpPr>
            <p:nvPr/>
          </p:nvSpPr>
          <p:spPr bwMode="auto">
            <a:xfrm>
              <a:off x="7466999" y="2949030"/>
              <a:ext cx="758825" cy="760413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3200">
                <a:solidFill>
                  <a:prstClr val="white"/>
                </a:solidFill>
                <a:latin typeface="等线"/>
                <a:ea typeface="+mn-ea"/>
                <a:sym typeface="+mn-lt"/>
              </a:endParaRPr>
            </a:p>
          </p:txBody>
        </p:sp>
        <p:sp>
          <p:nvSpPr>
            <p:cNvPr id="148" name="Oval 29"/>
            <p:cNvSpPr>
              <a:spLocks noChangeArrowheads="1"/>
            </p:cNvSpPr>
            <p:nvPr/>
          </p:nvSpPr>
          <p:spPr bwMode="auto">
            <a:xfrm>
              <a:off x="5566762" y="2818855"/>
              <a:ext cx="1022350" cy="102235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49" name="Freeform 31"/>
            <p:cNvSpPr/>
            <p:nvPr/>
          </p:nvSpPr>
          <p:spPr bwMode="auto">
            <a:xfrm>
              <a:off x="5368324" y="2441030"/>
              <a:ext cx="709613" cy="414338"/>
            </a:xfrm>
            <a:custGeom>
              <a:avLst/>
              <a:gdLst>
                <a:gd name="T0" fmla="*/ 23 w 189"/>
                <a:gd name="T1" fmla="*/ 104 h 110"/>
                <a:gd name="T2" fmla="*/ 177 w 189"/>
                <a:gd name="T3" fmla="*/ 24 h 110"/>
                <a:gd name="T4" fmla="*/ 189 w 189"/>
                <a:gd name="T5" fmla="*/ 12 h 110"/>
                <a:gd name="T6" fmla="*/ 189 w 189"/>
                <a:gd name="T7" fmla="*/ 12 h 110"/>
                <a:gd name="T8" fmla="*/ 176 w 189"/>
                <a:gd name="T9" fmla="*/ 0 h 110"/>
                <a:gd name="T10" fmla="*/ 4 w 189"/>
                <a:gd name="T11" fmla="*/ 89 h 110"/>
                <a:gd name="T12" fmla="*/ 7 w 189"/>
                <a:gd name="T13" fmla="*/ 106 h 110"/>
                <a:gd name="T14" fmla="*/ 7 w 189"/>
                <a:gd name="T15" fmla="*/ 107 h 110"/>
                <a:gd name="T16" fmla="*/ 23 w 189"/>
                <a:gd name="T1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10">
                  <a:moveTo>
                    <a:pt x="23" y="104"/>
                  </a:moveTo>
                  <a:cubicBezTo>
                    <a:pt x="60" y="58"/>
                    <a:pt x="115" y="28"/>
                    <a:pt x="177" y="24"/>
                  </a:cubicBezTo>
                  <a:cubicBezTo>
                    <a:pt x="184" y="24"/>
                    <a:pt x="189" y="19"/>
                    <a:pt x="189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5"/>
                    <a:pt x="183" y="0"/>
                    <a:pt x="176" y="0"/>
                  </a:cubicBezTo>
                  <a:cubicBezTo>
                    <a:pt x="106" y="4"/>
                    <a:pt x="45" y="38"/>
                    <a:pt x="4" y="89"/>
                  </a:cubicBezTo>
                  <a:cubicBezTo>
                    <a:pt x="0" y="95"/>
                    <a:pt x="1" y="103"/>
                    <a:pt x="7" y="106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" y="110"/>
                    <a:pt x="19" y="109"/>
                    <a:pt x="2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0" name="Freeform 32"/>
            <p:cNvSpPr/>
            <p:nvPr/>
          </p:nvSpPr>
          <p:spPr bwMode="auto">
            <a:xfrm>
              <a:off x="6141437" y="2445792"/>
              <a:ext cx="822325" cy="1287463"/>
            </a:xfrm>
            <a:custGeom>
              <a:avLst/>
              <a:gdLst>
                <a:gd name="T0" fmla="*/ 195 w 219"/>
                <a:gd name="T1" fmla="*/ 235 h 342"/>
                <a:gd name="T2" fmla="*/ 175 w 219"/>
                <a:gd name="T3" fmla="*/ 323 h 342"/>
                <a:gd name="T4" fmla="*/ 179 w 219"/>
                <a:gd name="T5" fmla="*/ 337 h 342"/>
                <a:gd name="T6" fmla="*/ 179 w 219"/>
                <a:gd name="T7" fmla="*/ 337 h 342"/>
                <a:gd name="T8" fmla="*/ 197 w 219"/>
                <a:gd name="T9" fmla="*/ 333 h 342"/>
                <a:gd name="T10" fmla="*/ 219 w 219"/>
                <a:gd name="T11" fmla="*/ 235 h 342"/>
                <a:gd name="T12" fmla="*/ 13 w 219"/>
                <a:gd name="T13" fmla="*/ 1 h 342"/>
                <a:gd name="T14" fmla="*/ 0 w 219"/>
                <a:gd name="T15" fmla="*/ 13 h 342"/>
                <a:gd name="T16" fmla="*/ 0 w 219"/>
                <a:gd name="T17" fmla="*/ 13 h 342"/>
                <a:gd name="T18" fmla="*/ 10 w 219"/>
                <a:gd name="T19" fmla="*/ 25 h 342"/>
                <a:gd name="T20" fmla="*/ 195 w 219"/>
                <a:gd name="T21" fmla="*/ 23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342">
                  <a:moveTo>
                    <a:pt x="195" y="235"/>
                  </a:moveTo>
                  <a:cubicBezTo>
                    <a:pt x="195" y="266"/>
                    <a:pt x="188" y="296"/>
                    <a:pt x="175" y="323"/>
                  </a:cubicBezTo>
                  <a:cubicBezTo>
                    <a:pt x="173" y="328"/>
                    <a:pt x="175" y="334"/>
                    <a:pt x="179" y="337"/>
                  </a:cubicBezTo>
                  <a:cubicBezTo>
                    <a:pt x="179" y="337"/>
                    <a:pt x="179" y="337"/>
                    <a:pt x="179" y="337"/>
                  </a:cubicBezTo>
                  <a:cubicBezTo>
                    <a:pt x="185" y="342"/>
                    <a:pt x="194" y="340"/>
                    <a:pt x="197" y="333"/>
                  </a:cubicBezTo>
                  <a:cubicBezTo>
                    <a:pt x="211" y="303"/>
                    <a:pt x="219" y="270"/>
                    <a:pt x="219" y="235"/>
                  </a:cubicBezTo>
                  <a:cubicBezTo>
                    <a:pt x="219" y="115"/>
                    <a:pt x="129" y="16"/>
                    <a:pt x="13" y="1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14" y="38"/>
                    <a:pt x="195" y="127"/>
                    <a:pt x="195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1" name="Freeform 33"/>
            <p:cNvSpPr/>
            <p:nvPr/>
          </p:nvSpPr>
          <p:spPr bwMode="auto">
            <a:xfrm>
              <a:off x="5187349" y="2871242"/>
              <a:ext cx="1638300" cy="1354138"/>
            </a:xfrm>
            <a:custGeom>
              <a:avLst/>
              <a:gdLst>
                <a:gd name="T0" fmla="*/ 413 w 436"/>
                <a:gd name="T1" fmla="*/ 240 h 360"/>
                <a:gd name="T2" fmla="*/ 189 w 436"/>
                <a:gd name="T3" fmla="*/ 329 h 360"/>
                <a:gd name="T4" fmla="*/ 30 w 436"/>
                <a:gd name="T5" fmla="*/ 170 h 360"/>
                <a:gd name="T6" fmla="*/ 51 w 436"/>
                <a:gd name="T7" fmla="*/ 19 h 360"/>
                <a:gd name="T8" fmla="*/ 47 w 436"/>
                <a:gd name="T9" fmla="*/ 3 h 360"/>
                <a:gd name="T10" fmla="*/ 47 w 436"/>
                <a:gd name="T11" fmla="*/ 3 h 360"/>
                <a:gd name="T12" fmla="*/ 30 w 436"/>
                <a:gd name="T13" fmla="*/ 7 h 360"/>
                <a:gd name="T14" fmla="*/ 1 w 436"/>
                <a:gd name="T15" fmla="*/ 128 h 360"/>
                <a:gd name="T16" fmla="*/ 229 w 436"/>
                <a:gd name="T17" fmla="*/ 358 h 360"/>
                <a:gd name="T18" fmla="*/ 432 w 436"/>
                <a:gd name="T19" fmla="*/ 254 h 360"/>
                <a:gd name="T20" fmla="*/ 430 w 436"/>
                <a:gd name="T21" fmla="*/ 238 h 360"/>
                <a:gd name="T22" fmla="*/ 430 w 436"/>
                <a:gd name="T23" fmla="*/ 238 h 360"/>
                <a:gd name="T24" fmla="*/ 413 w 436"/>
                <a:gd name="T25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360">
                  <a:moveTo>
                    <a:pt x="413" y="240"/>
                  </a:moveTo>
                  <a:cubicBezTo>
                    <a:pt x="366" y="309"/>
                    <a:pt x="282" y="349"/>
                    <a:pt x="189" y="329"/>
                  </a:cubicBezTo>
                  <a:cubicBezTo>
                    <a:pt x="110" y="312"/>
                    <a:pt x="47" y="249"/>
                    <a:pt x="30" y="170"/>
                  </a:cubicBezTo>
                  <a:cubicBezTo>
                    <a:pt x="18" y="115"/>
                    <a:pt x="27" y="62"/>
                    <a:pt x="51" y="19"/>
                  </a:cubicBezTo>
                  <a:cubicBezTo>
                    <a:pt x="54" y="14"/>
                    <a:pt x="53" y="6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0"/>
                    <a:pt x="34" y="1"/>
                    <a:pt x="30" y="7"/>
                  </a:cubicBezTo>
                  <a:cubicBezTo>
                    <a:pt x="10" y="43"/>
                    <a:pt x="0" y="84"/>
                    <a:pt x="1" y="128"/>
                  </a:cubicBezTo>
                  <a:cubicBezTo>
                    <a:pt x="4" y="253"/>
                    <a:pt x="105" y="354"/>
                    <a:pt x="229" y="358"/>
                  </a:cubicBezTo>
                  <a:cubicBezTo>
                    <a:pt x="314" y="360"/>
                    <a:pt x="389" y="318"/>
                    <a:pt x="432" y="254"/>
                  </a:cubicBezTo>
                  <a:cubicBezTo>
                    <a:pt x="436" y="249"/>
                    <a:pt x="435" y="242"/>
                    <a:pt x="430" y="238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425" y="233"/>
                    <a:pt x="417" y="234"/>
                    <a:pt x="413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4" name="Oval 18"/>
            <p:cNvSpPr>
              <a:spLocks noChangeArrowheads="1"/>
            </p:cNvSpPr>
            <p:nvPr/>
          </p:nvSpPr>
          <p:spPr bwMode="auto">
            <a:xfrm>
              <a:off x="4174152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5" name="Oval 21"/>
            <p:cNvSpPr>
              <a:spLocks noChangeArrowheads="1"/>
            </p:cNvSpPr>
            <p:nvPr/>
          </p:nvSpPr>
          <p:spPr bwMode="auto">
            <a:xfrm>
              <a:off x="7719039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58" name="Oval 30"/>
            <p:cNvSpPr>
              <a:spLocks noChangeArrowheads="1"/>
            </p:cNvSpPr>
            <p:nvPr/>
          </p:nvSpPr>
          <p:spPr bwMode="auto">
            <a:xfrm>
              <a:off x="5948614" y="3131766"/>
              <a:ext cx="255470" cy="395326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sz="2400">
                <a:solidFill>
                  <a:prstClr val="white"/>
                </a:solidFill>
                <a:sym typeface="+mn-lt"/>
              </a:endParaRPr>
            </a:p>
          </p:txBody>
        </p:sp>
      </p:grpSp>
      <p:pic>
        <p:nvPicPr>
          <p:cNvPr id="2050" name="Picture 2" descr="微信图片_201910240001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100" y="2198594"/>
            <a:ext cx="2471048" cy="297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425973" y="2708920"/>
            <a:ext cx="19800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Arial"/>
                <a:ea typeface="微软雅黑"/>
              </a:rPr>
              <a:t>EV3</a:t>
            </a: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Arial"/>
                <a:ea typeface="微软雅黑"/>
              </a:rPr>
              <a:t>驱动、避障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7379424" y="2852936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b="1" dirty="0" err="1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Arduino</a:t>
            </a:r>
            <a:endPara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检测报警救援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4"/>
          <p:cNvSpPr txBox="1"/>
          <p:nvPr/>
        </p:nvSpPr>
        <p:spPr>
          <a:xfrm>
            <a:off x="481757" y="3881664"/>
            <a:ext cx="2106799" cy="1388930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2800" dirty="0" smtClean="0">
                <a:solidFill>
                  <a:prstClr val="black"/>
                </a:solidFill>
                <a:latin typeface="Arial"/>
                <a:ea typeface="微软雅黑"/>
              </a:rPr>
              <a:t>   转向</a:t>
            </a:r>
            <a:r>
              <a:rPr lang="zh-CN" altLang="en-US" sz="2800" dirty="0">
                <a:solidFill>
                  <a:prstClr val="black"/>
                </a:solidFill>
                <a:latin typeface="Arial"/>
                <a:ea typeface="微软雅黑"/>
              </a:rPr>
              <a:t>行走</a:t>
            </a:r>
            <a:endParaRPr lang="zh-CN" altLang="en-US" sz="2800" dirty="0"/>
          </a:p>
          <a:p>
            <a:pPr algn="l"/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    触动</a:t>
            </a:r>
            <a:r>
              <a:rPr lang="zh-CN" altLang="en-US" dirty="0">
                <a:solidFill>
                  <a:srgbClr val="000000"/>
                </a:solidFill>
                <a:latin typeface="+mn-ea"/>
                <a:ea typeface="+mn-ea"/>
              </a:rPr>
              <a:t>传感器</a:t>
            </a:r>
            <a:endParaRPr lang="en-US" altLang="zh-CN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l"/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  超声波传感器</a:t>
            </a:r>
            <a:endParaRPr lang="en-US" altLang="zh-CN" dirty="0">
              <a:solidFill>
                <a:srgbClr val="000000"/>
              </a:solidFill>
              <a:latin typeface="+mn-ea"/>
              <a:ea typeface="+mn-ea"/>
            </a:endParaRPr>
          </a:p>
          <a:p>
            <a:pPr algn="l"/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4" name="Freeform 9"/>
          <p:cNvSpPr/>
          <p:nvPr/>
        </p:nvSpPr>
        <p:spPr bwMode="auto">
          <a:xfrm rot="2392447">
            <a:off x="9453378" y="3063044"/>
            <a:ext cx="620343" cy="552808"/>
          </a:xfrm>
          <a:custGeom>
            <a:avLst/>
            <a:gdLst>
              <a:gd name="T0" fmla="*/ 36 w 436"/>
              <a:gd name="T1" fmla="*/ 455 h 455"/>
              <a:gd name="T2" fmla="*/ 436 w 436"/>
              <a:gd name="T3" fmla="*/ 33 h 455"/>
              <a:gd name="T4" fmla="*/ 403 w 436"/>
              <a:gd name="T5" fmla="*/ 0 h 455"/>
              <a:gd name="T6" fmla="*/ 0 w 436"/>
              <a:gd name="T7" fmla="*/ 422 h 455"/>
              <a:gd name="T8" fmla="*/ 36 w 436"/>
              <a:gd name="T9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455">
                <a:moveTo>
                  <a:pt x="36" y="455"/>
                </a:moveTo>
                <a:lnTo>
                  <a:pt x="436" y="33"/>
                </a:lnTo>
                <a:lnTo>
                  <a:pt x="403" y="0"/>
                </a:lnTo>
                <a:lnTo>
                  <a:pt x="0" y="422"/>
                </a:lnTo>
                <a:lnTo>
                  <a:pt x="36" y="45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2400">
              <a:solidFill>
                <a:schemeClr val="bg2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195" name="TextBox 14"/>
          <p:cNvSpPr txBox="1"/>
          <p:nvPr/>
        </p:nvSpPr>
        <p:spPr>
          <a:xfrm>
            <a:off x="9328674" y="1503424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火焰传感器</a:t>
            </a:r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停车，声光报警喷水</a:t>
            </a: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8" name="TextBox 14"/>
          <p:cNvSpPr txBox="1"/>
          <p:nvPr/>
        </p:nvSpPr>
        <p:spPr>
          <a:xfrm>
            <a:off x="9626773" y="2852936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</a:rPr>
              <a:t>雨滴传感器</a:t>
            </a:r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报警排风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99" name="TextBox 14"/>
          <p:cNvSpPr txBox="1"/>
          <p:nvPr/>
        </p:nvSpPr>
        <p:spPr>
          <a:xfrm>
            <a:off x="9261439" y="4043841"/>
            <a:ext cx="2565683" cy="917464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2600" dirty="0" smtClean="0">
                <a:solidFill>
                  <a:srgbClr val="000000"/>
                </a:solidFill>
                <a:latin typeface="+mn-ea"/>
                <a:ea typeface="+mn-ea"/>
              </a:rPr>
              <a:t>一氧化碳传感器</a:t>
            </a:r>
            <a:endParaRPr lang="en-US" altLang="zh-CN" sz="26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停车，声光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报警排风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  <a:p>
            <a:endParaRPr lang="en-US" altLang="zh-CN" sz="2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en-US" sz="2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00" name="Freeform 9"/>
          <p:cNvSpPr/>
          <p:nvPr/>
        </p:nvSpPr>
        <p:spPr bwMode="auto">
          <a:xfrm>
            <a:off x="4783749" y="692696"/>
            <a:ext cx="2000294" cy="1441070"/>
          </a:xfrm>
          <a:custGeom>
            <a:avLst/>
            <a:gdLst>
              <a:gd name="T0" fmla="*/ 593 w 1587"/>
              <a:gd name="T1" fmla="*/ 111 h 1588"/>
              <a:gd name="T2" fmla="*/ 1477 w 1587"/>
              <a:gd name="T3" fmla="*/ 594 h 1588"/>
              <a:gd name="T4" fmla="*/ 994 w 1587"/>
              <a:gd name="T5" fmla="*/ 1477 h 1588"/>
              <a:gd name="T6" fmla="*/ 110 w 1587"/>
              <a:gd name="T7" fmla="*/ 995 h 1588"/>
              <a:gd name="T8" fmla="*/ 593 w 1587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7" h="1588">
                <a:moveTo>
                  <a:pt x="593" y="111"/>
                </a:moveTo>
                <a:cubicBezTo>
                  <a:pt x="970" y="0"/>
                  <a:pt x="1366" y="216"/>
                  <a:pt x="1477" y="594"/>
                </a:cubicBezTo>
                <a:cubicBezTo>
                  <a:pt x="1587" y="971"/>
                  <a:pt x="1371" y="1367"/>
                  <a:pt x="994" y="1477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2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4765456" y="1054477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Arial"/>
                <a:ea typeface="微软雅黑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Arial"/>
                <a:ea typeface="微软雅黑"/>
              </a:rPr>
              <a:t>互联</a:t>
            </a:r>
            <a:endParaRPr lang="zh-CN" altLang="en-US" sz="2800" b="1" dirty="0"/>
          </a:p>
        </p:txBody>
      </p:sp>
      <p:sp>
        <p:nvSpPr>
          <p:cNvPr id="206" name="标题 1"/>
          <p:cNvSpPr txBox="1">
            <a:spLocks/>
          </p:cNvSpPr>
          <p:nvPr/>
        </p:nvSpPr>
        <p:spPr>
          <a:xfrm>
            <a:off x="1428143" y="530902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创新亮点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207" name="任意多边形 82"/>
          <p:cNvSpPr/>
          <p:nvPr/>
        </p:nvSpPr>
        <p:spPr bwMode="auto">
          <a:xfrm rot="3738964">
            <a:off x="886350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208" name="TextBox 147"/>
          <p:cNvSpPr txBox="1"/>
          <p:nvPr/>
        </p:nvSpPr>
        <p:spPr>
          <a:xfrm>
            <a:off x="1058958" y="484341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 smtClean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9"/>
          <p:cNvSpPr/>
          <p:nvPr/>
        </p:nvSpPr>
        <p:spPr bwMode="auto">
          <a:xfrm>
            <a:off x="4370189" y="5104147"/>
            <a:ext cx="2921153" cy="1441070"/>
          </a:xfrm>
          <a:custGeom>
            <a:avLst/>
            <a:gdLst>
              <a:gd name="T0" fmla="*/ 593 w 1587"/>
              <a:gd name="T1" fmla="*/ 111 h 1588"/>
              <a:gd name="T2" fmla="*/ 1477 w 1587"/>
              <a:gd name="T3" fmla="*/ 594 h 1588"/>
              <a:gd name="T4" fmla="*/ 994 w 1587"/>
              <a:gd name="T5" fmla="*/ 1477 h 1588"/>
              <a:gd name="T6" fmla="*/ 110 w 1587"/>
              <a:gd name="T7" fmla="*/ 995 h 1588"/>
              <a:gd name="T8" fmla="*/ 593 w 1587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7" h="1588">
                <a:moveTo>
                  <a:pt x="593" y="111"/>
                </a:moveTo>
                <a:cubicBezTo>
                  <a:pt x="970" y="0"/>
                  <a:pt x="1366" y="216"/>
                  <a:pt x="1477" y="594"/>
                </a:cubicBezTo>
                <a:cubicBezTo>
                  <a:pt x="1587" y="971"/>
                  <a:pt x="1371" y="1367"/>
                  <a:pt x="994" y="1477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2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02237" y="522920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Arial"/>
                <a:ea typeface="微软雅黑"/>
              </a:rPr>
              <a:t>自学</a:t>
            </a:r>
            <a:r>
              <a:rPr lang="zh-CN" altLang="en-US" sz="3600" b="1" dirty="0">
                <a:solidFill>
                  <a:prstClr val="black"/>
                </a:solidFill>
                <a:latin typeface="Arial"/>
                <a:ea typeface="微软雅黑"/>
              </a:rPr>
              <a:t>语言</a:t>
            </a:r>
            <a:endParaRPr lang="en-US" altLang="zh-CN" sz="3600" b="1" dirty="0">
              <a:solidFill>
                <a:prstClr val="black"/>
              </a:solidFill>
              <a:latin typeface="Arial"/>
              <a:ea typeface="微软雅黑"/>
            </a:endParaRPr>
          </a:p>
          <a:p>
            <a:r>
              <a:rPr lang="zh-CN" altLang="en-US" sz="3600" b="1" dirty="0">
                <a:solidFill>
                  <a:prstClr val="black"/>
                </a:solidFill>
                <a:latin typeface="Arial"/>
                <a:ea typeface="微软雅黑"/>
              </a:rPr>
              <a:t>编写程序</a:t>
            </a:r>
          </a:p>
        </p:txBody>
      </p:sp>
    </p:spTree>
    <p:extLst>
      <p:ext uri="{BB962C8B-B14F-4D97-AF65-F5344CB8AC3E}">
        <p14:creationId xmlns:p14="http://schemas.microsoft.com/office/powerpoint/2010/main" val="1638939451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 animBg="1"/>
      <p:bldP spid="201" grpId="0"/>
      <p:bldP spid="206" grpId="0"/>
      <p:bldP spid="207" grpId="0" animBg="1"/>
      <p:bldP spid="208" grpId="0"/>
      <p:bldP spid="43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/>
          <p:cNvSpPr/>
          <p:nvPr/>
        </p:nvSpPr>
        <p:spPr bwMode="auto">
          <a:xfrm>
            <a:off x="9328674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1000">
                <a:schemeClr val="tx1"/>
              </a:gs>
              <a:gs pos="0">
                <a:srgbClr val="0082B0"/>
              </a:gs>
              <a:gs pos="100000">
                <a:srgbClr val="00567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矩形: 圆角 30"/>
          <p:cNvSpPr/>
          <p:nvPr/>
        </p:nvSpPr>
        <p:spPr bwMode="auto">
          <a:xfrm>
            <a:off x="9912148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矩形: 圆角 31"/>
          <p:cNvSpPr/>
          <p:nvPr/>
        </p:nvSpPr>
        <p:spPr bwMode="auto">
          <a:xfrm>
            <a:off x="10495623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57000">
                <a:schemeClr val="tx2"/>
              </a:gs>
              <a:gs pos="0">
                <a:srgbClr val="FFCB6D"/>
              </a:gs>
              <a:gs pos="100000">
                <a:srgbClr val="FAA100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矩形: 圆角 32"/>
          <p:cNvSpPr/>
          <p:nvPr/>
        </p:nvSpPr>
        <p:spPr bwMode="auto">
          <a:xfrm>
            <a:off x="11087805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矩形: 圆角 33"/>
          <p:cNvSpPr/>
          <p:nvPr/>
        </p:nvSpPr>
        <p:spPr bwMode="auto">
          <a:xfrm>
            <a:off x="11671279" y="-604345"/>
            <a:ext cx="500499" cy="500499"/>
          </a:xfrm>
          <a:prstGeom prst="roundRect">
            <a:avLst>
              <a:gd name="adj" fmla="val 7214"/>
            </a:avLst>
          </a:prstGeom>
          <a:gradFill>
            <a:gsLst>
              <a:gs pos="0">
                <a:srgbClr val="5A5A5A"/>
              </a:gs>
              <a:gs pos="68000">
                <a:schemeClr val="accent1"/>
              </a:gs>
              <a:gs pos="100000">
                <a:srgbClr val="343434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06" name="标题 1"/>
          <p:cNvSpPr txBox="1">
            <a:spLocks/>
          </p:cNvSpPr>
          <p:nvPr/>
        </p:nvSpPr>
        <p:spPr>
          <a:xfrm>
            <a:off x="1428143" y="530902"/>
            <a:ext cx="2940291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创新亮点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640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06402"/>
              </a:solidFill>
              <a:effectLst/>
              <a:uLnTx/>
              <a:uFillTx/>
              <a:latin typeface="Arial Black"/>
              <a:ea typeface="微软雅黑"/>
              <a:cs typeface="+mj-cs"/>
            </a:endParaRPr>
          </a:p>
        </p:txBody>
      </p:sp>
      <p:sp>
        <p:nvSpPr>
          <p:cNvPr id="207" name="任意多边形 82"/>
          <p:cNvSpPr/>
          <p:nvPr/>
        </p:nvSpPr>
        <p:spPr bwMode="auto">
          <a:xfrm rot="3738964">
            <a:off x="886350" y="417173"/>
            <a:ext cx="729237" cy="728048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solidFill>
            <a:srgbClr val="0C8F0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208" name="TextBox 147"/>
          <p:cNvSpPr txBox="1"/>
          <p:nvPr/>
        </p:nvSpPr>
        <p:spPr>
          <a:xfrm>
            <a:off x="1058958" y="484341"/>
            <a:ext cx="463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3200" spc="300" dirty="0" smtClean="0">
                <a:solidFill>
                  <a:srgbClr val="F064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spc="300" dirty="0">
              <a:solidFill>
                <a:srgbClr val="F064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9"/>
          <p:cNvSpPr/>
          <p:nvPr/>
        </p:nvSpPr>
        <p:spPr bwMode="auto">
          <a:xfrm>
            <a:off x="4370189" y="5104147"/>
            <a:ext cx="2921153" cy="1441070"/>
          </a:xfrm>
          <a:custGeom>
            <a:avLst/>
            <a:gdLst>
              <a:gd name="T0" fmla="*/ 593 w 1587"/>
              <a:gd name="T1" fmla="*/ 111 h 1588"/>
              <a:gd name="T2" fmla="*/ 1477 w 1587"/>
              <a:gd name="T3" fmla="*/ 594 h 1588"/>
              <a:gd name="T4" fmla="*/ 994 w 1587"/>
              <a:gd name="T5" fmla="*/ 1477 h 1588"/>
              <a:gd name="T6" fmla="*/ 110 w 1587"/>
              <a:gd name="T7" fmla="*/ 995 h 1588"/>
              <a:gd name="T8" fmla="*/ 593 w 1587"/>
              <a:gd name="T9" fmla="*/ 111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7" h="1588">
                <a:moveTo>
                  <a:pt x="593" y="111"/>
                </a:moveTo>
                <a:cubicBezTo>
                  <a:pt x="970" y="0"/>
                  <a:pt x="1366" y="216"/>
                  <a:pt x="1477" y="594"/>
                </a:cubicBezTo>
                <a:cubicBezTo>
                  <a:pt x="1587" y="971"/>
                  <a:pt x="1371" y="1367"/>
                  <a:pt x="994" y="1477"/>
                </a:cubicBezTo>
                <a:cubicBezTo>
                  <a:pt x="617" y="1588"/>
                  <a:pt x="221" y="1372"/>
                  <a:pt x="110" y="995"/>
                </a:cubicBezTo>
                <a:cubicBezTo>
                  <a:pt x="0" y="617"/>
                  <a:pt x="216" y="222"/>
                  <a:pt x="593" y="111"/>
                </a:cubicBezTo>
                <a:close/>
              </a:path>
            </a:pathLst>
          </a:custGeom>
          <a:solidFill>
            <a:schemeClr val="bg2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02237" y="522920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Arial"/>
                <a:ea typeface="微软雅黑"/>
              </a:rPr>
              <a:t>自学</a:t>
            </a:r>
            <a:r>
              <a:rPr lang="zh-CN" altLang="en-US" sz="3600" b="1" dirty="0">
                <a:solidFill>
                  <a:prstClr val="black"/>
                </a:solidFill>
                <a:latin typeface="Arial"/>
                <a:ea typeface="微软雅黑"/>
              </a:rPr>
              <a:t>语言</a:t>
            </a:r>
            <a:endParaRPr lang="en-US" altLang="zh-CN" sz="3600" b="1" dirty="0">
              <a:solidFill>
                <a:prstClr val="black"/>
              </a:solidFill>
              <a:latin typeface="Arial"/>
              <a:ea typeface="微软雅黑"/>
            </a:endParaRPr>
          </a:p>
          <a:p>
            <a:r>
              <a:rPr lang="zh-CN" altLang="en-US" sz="3600" b="1" dirty="0">
                <a:solidFill>
                  <a:prstClr val="black"/>
                </a:solidFill>
                <a:latin typeface="Arial"/>
                <a:ea typeface="微软雅黑"/>
              </a:rPr>
              <a:t>编写程序</a:t>
            </a:r>
          </a:p>
        </p:txBody>
      </p:sp>
      <p:pic>
        <p:nvPicPr>
          <p:cNvPr id="4098" name="Picture 2" descr="F:\截图2019113009135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06" y="1700809"/>
            <a:ext cx="5109484" cy="340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14"/>
          <p:cNvSpPr txBox="1"/>
          <p:nvPr/>
        </p:nvSpPr>
        <p:spPr>
          <a:xfrm>
            <a:off x="2003329" y="1120856"/>
            <a:ext cx="1789918" cy="587941"/>
          </a:xfrm>
          <a:prstGeom prst="rect">
            <a:avLst/>
          </a:prstGeom>
          <a:gradFill>
            <a:gsLst>
              <a:gs pos="60000">
                <a:schemeClr val="bg1"/>
              </a:gs>
              <a:gs pos="0">
                <a:srgbClr val="57D2E7"/>
              </a:gs>
              <a:gs pos="100000">
                <a:srgbClr val="1BA8B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3600" dirty="0">
                <a:solidFill>
                  <a:prstClr val="black"/>
                </a:solidFill>
                <a:latin typeface="Arial"/>
                <a:ea typeface="微软雅黑"/>
              </a:rPr>
              <a:t>EV3</a:t>
            </a:r>
            <a:endParaRPr lang="zh-CN" altLang="en-US" sz="3600" dirty="0"/>
          </a:p>
        </p:txBody>
      </p:sp>
      <p:sp>
        <p:nvSpPr>
          <p:cNvPr id="48" name="TextBox 14"/>
          <p:cNvSpPr txBox="1"/>
          <p:nvPr/>
        </p:nvSpPr>
        <p:spPr>
          <a:xfrm>
            <a:off x="8330726" y="968655"/>
            <a:ext cx="2063058" cy="587941"/>
          </a:xfrm>
          <a:prstGeom prst="rect">
            <a:avLst/>
          </a:prstGeom>
          <a:gradFill>
            <a:gsLst>
              <a:gs pos="70000">
                <a:schemeClr val="bg2"/>
              </a:gs>
              <a:gs pos="0">
                <a:srgbClr val="FEA67E"/>
              </a:gs>
              <a:gs pos="100000">
                <a:srgbClr val="FD6F2F"/>
              </a:gs>
            </a:gsLst>
            <a:lin ang="54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3600" dirty="0" err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Arduino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 descr="F:\截图2019113009172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644" y="1708797"/>
            <a:ext cx="4638675" cy="354755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751449141"/>
      </p:ext>
    </p:extLst>
  </p:cSld>
  <p:clrMapOvr>
    <a:masterClrMapping/>
  </p:clrMapOvr>
  <p:transition spd="slow" advTm="950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9233147"/>
  <p:tag name="MH_LIBRARY" val="GRAPHIC"/>
  <p:tag name="MH_ORDER" val="文本框 19"/>
</p:tagLst>
</file>

<file path=ppt/theme/theme1.xml><?xml version="1.0" encoding="utf-8"?>
<a:theme xmlns:a="http://schemas.openxmlformats.org/drawingml/2006/main" name="1_默认设计模板">
  <a:themeElements>
    <a:clrScheme name="A标准配色表">
      <a:dk1>
        <a:srgbClr val="005D7F"/>
      </a:dk1>
      <a:lt1>
        <a:srgbClr val="1DB5CD"/>
      </a:lt1>
      <a:dk2>
        <a:srgbClr val="FFB530"/>
      </a:dk2>
      <a:lt2>
        <a:srgbClr val="FD7B3F"/>
      </a:lt2>
      <a:accent1>
        <a:srgbClr val="3D3D3D"/>
      </a:accent1>
      <a:accent2>
        <a:srgbClr val="FFFFFF"/>
      </a:accent2>
      <a:accent3>
        <a:srgbClr val="969696"/>
      </a:accent3>
      <a:accent4>
        <a:srgbClr val="005D7F"/>
      </a:accent4>
      <a:accent5>
        <a:srgbClr val="1DB5CD"/>
      </a:accent5>
      <a:accent6>
        <a:srgbClr val="FFB530"/>
      </a:accent6>
      <a:hlink>
        <a:srgbClr val="FD7B3F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428</Words>
  <Application>Microsoft Office PowerPoint</Application>
  <PresentationFormat>自定义</PresentationFormat>
  <Paragraphs>136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王乙润</dc:creator>
  <cp:lastModifiedBy>王磊</cp:lastModifiedBy>
  <cp:revision>30</cp:revision>
  <dcterms:created xsi:type="dcterms:W3CDTF">2018-05-24T08:17:35Z</dcterms:created>
  <dcterms:modified xsi:type="dcterms:W3CDTF">2020-03-21T10:02:13Z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