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60" r:id="rId6"/>
    <p:sldId id="261" r:id="rId7"/>
    <p:sldId id="258" r:id="rId8"/>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ctrTitle"/>
          </p:nvPr>
        </p:nvSpPr>
        <p:spPr/>
        <p:txBody>
          <a:bodyPr/>
          <a:p>
            <a:endParaRPr lang="zh-CN" altLang="en-US"/>
          </a:p>
        </p:txBody>
      </p:sp>
      <p:sp>
        <p:nvSpPr>
          <p:cNvPr id="6" name="副标题 5"/>
          <p:cNvSpPr>
            <a:spLocks noGrp="1"/>
          </p:cNvSpPr>
          <p:nvPr>
            <p:ph type="subTitle" idx="1"/>
          </p:nvPr>
        </p:nvSpPr>
        <p:spPr/>
        <p:txBody>
          <a:bodyPr/>
          <a:p>
            <a:endParaRPr lang="zh-CN" altLang="en-US"/>
          </a:p>
        </p:txBody>
      </p:sp>
      <p:pic>
        <p:nvPicPr>
          <p:cNvPr id="100" name="图片 99"/>
          <p:cNvPicPr/>
          <p:nvPr/>
        </p:nvPicPr>
        <p:blipFill>
          <a:blip r:embed="rId1"/>
          <a:stretch>
            <a:fillRect/>
          </a:stretch>
        </p:blipFill>
        <p:spPr>
          <a:xfrm>
            <a:off x="124460" y="130175"/>
            <a:ext cx="11952605" cy="6594475"/>
          </a:xfrm>
          <a:prstGeom prst="rect">
            <a:avLst/>
          </a:prstGeom>
          <a:noFill/>
          <a:ln w="9525">
            <a:noFill/>
          </a:ln>
        </p:spPr>
      </p:pic>
      <p:pic>
        <p:nvPicPr>
          <p:cNvPr id="101" name="图片 100"/>
          <p:cNvPicPr/>
          <p:nvPr/>
        </p:nvPicPr>
        <p:blipFill>
          <a:blip r:embed="rId2"/>
          <a:srcRect l="-724" t="10958" r="1378" b="15193"/>
          <a:stretch>
            <a:fillRect/>
          </a:stretch>
        </p:blipFill>
        <p:spPr>
          <a:xfrm>
            <a:off x="182880" y="232410"/>
            <a:ext cx="3662045" cy="1262380"/>
          </a:xfrm>
          <a:prstGeom prst="roundRect">
            <a:avLst/>
          </a:prstGeom>
          <a:noFill/>
          <a:ln w="9525">
            <a:noFill/>
          </a:ln>
        </p:spPr>
      </p:pic>
      <p:sp>
        <p:nvSpPr>
          <p:cNvPr id="7" name="矩形 6"/>
          <p:cNvSpPr/>
          <p:nvPr/>
        </p:nvSpPr>
        <p:spPr>
          <a:xfrm>
            <a:off x="10098405" y="6104890"/>
            <a:ext cx="1740535" cy="464820"/>
          </a:xfrm>
          <a:prstGeom prst="rect">
            <a:avLst/>
          </a:prstGeom>
          <a:solidFill>
            <a:srgbClr val="243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226300" y="607695"/>
            <a:ext cx="4612640" cy="647065"/>
          </a:xfrm>
          <a:prstGeom prst="rect">
            <a:avLst/>
          </a:prstGeom>
          <a:noFill/>
        </p:spPr>
        <p:txBody>
          <a:bodyPr wrap="square" rtlCol="0">
            <a:noAutofit/>
            <a:scene3d>
              <a:camera prst="orthographicFront"/>
              <a:lightRig rig="threePt" dir="t"/>
            </a:scene3d>
          </a:bodyPr>
          <a:p>
            <a:r>
              <a:rPr lang="zh-CN" altLang="en-US" sz="2400" b="1">
                <a:solidFill>
                  <a:schemeClr val="bg1"/>
                </a:solidFill>
                <a:effectLst>
                  <a:outerShdw blurRad="38100" dist="25400" dir="5400000" algn="ctr" rotWithShape="0">
                    <a:srgbClr val="6E747A">
                      <a:alpha val="43000"/>
                    </a:srgbClr>
                  </a:outerShdw>
                </a:effectLst>
              </a:rPr>
              <a:t>行空板图形化</a:t>
            </a:r>
            <a:r>
              <a:rPr lang="en-US" altLang="zh-CN" sz="2400" b="1">
                <a:solidFill>
                  <a:schemeClr val="bg1"/>
                </a:solidFill>
                <a:effectLst>
                  <a:outerShdw blurRad="38100" dist="25400" dir="5400000" algn="ctr" rotWithShape="0">
                    <a:srgbClr val="6E747A">
                      <a:alpha val="43000"/>
                    </a:srgbClr>
                  </a:outerShdw>
                </a:effectLst>
              </a:rPr>
              <a:t>Python</a:t>
            </a:r>
            <a:r>
              <a:rPr lang="zh-CN" altLang="en-US" sz="2400" b="1">
                <a:solidFill>
                  <a:schemeClr val="bg1"/>
                </a:solidFill>
                <a:effectLst>
                  <a:outerShdw blurRad="38100" dist="25400" dir="5400000" algn="ctr" rotWithShape="0">
                    <a:srgbClr val="6E747A">
                      <a:alpha val="43000"/>
                    </a:srgbClr>
                  </a:outerShdw>
                </a:effectLst>
              </a:rPr>
              <a:t>入门教程</a:t>
            </a:r>
            <a:endParaRPr lang="zh-CN" altLang="en-US" sz="2400" b="1">
              <a:solidFill>
                <a:schemeClr val="bg1"/>
              </a:solidFill>
              <a:effectLst>
                <a:outerShdw blurRad="38100" dist="25400" dir="5400000" algn="ctr" rotWithShape="0">
                  <a:srgbClr val="6E747A">
                    <a:alpha val="43000"/>
                  </a:srgbClr>
                </a:outerShdw>
              </a:effectLst>
            </a:endParaRPr>
          </a:p>
        </p:txBody>
      </p:sp>
      <p:sp>
        <p:nvSpPr>
          <p:cNvPr id="9" name="文本框 8"/>
          <p:cNvSpPr txBox="1"/>
          <p:nvPr/>
        </p:nvSpPr>
        <p:spPr>
          <a:xfrm>
            <a:off x="125095" y="2010410"/>
            <a:ext cx="11951970" cy="2757805"/>
          </a:xfrm>
          <a:prstGeom prst="rect">
            <a:avLst/>
          </a:prstGeom>
          <a:solidFill>
            <a:schemeClr val="bg1">
              <a:lumMod val="8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noAutofit/>
          </a:bodyPr>
          <a:p>
            <a:pPr algn="ctr"/>
            <a:endParaRPr lang="zh-CN" altLang="en-US" sz="4800" b="1">
              <a:solidFill>
                <a:schemeClr val="bg1"/>
              </a:solidFill>
            </a:endParaRPr>
          </a:p>
          <a:p>
            <a:pPr algn="ctr"/>
            <a:r>
              <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rPr>
              <a:t>第六课：</a:t>
            </a:r>
            <a:r>
              <a:rPr lang="en-US" altLang="zh-CN" sz="2400" b="1">
                <a:solidFill>
                  <a:schemeClr val="tx1"/>
                </a:solidFill>
              </a:rPr>
              <a:t>                       </a:t>
            </a:r>
            <a:endParaRPr lang="en-US" altLang="zh-CN" sz="2400" b="1">
              <a:solidFill>
                <a:schemeClr val="tx1"/>
              </a:solidFill>
            </a:endParaRPr>
          </a:p>
          <a:p>
            <a:pPr algn="ctr"/>
            <a:endParaRPr lang="en-US" altLang="zh-CN" sz="2400" b="1">
              <a:solidFill>
                <a:schemeClr val="tx1"/>
              </a:solidFill>
            </a:endParaRPr>
          </a:p>
          <a:p>
            <a:pPr algn="ctr"/>
            <a:r>
              <a:rPr lang="en-US" altLang="zh-CN" sz="2400" b="1">
                <a:solidFill>
                  <a:schemeClr val="tx1"/>
                </a:solidFill>
              </a:rPr>
              <a:t>                                                                                                    </a:t>
            </a:r>
            <a:r>
              <a:rPr lang="zh-CN" altLang="en-US" sz="2400" b="1">
                <a:solidFill>
                  <a:schemeClr val="tx1"/>
                </a:solidFill>
              </a:rPr>
              <a:t>作者：赵崇嘉</a:t>
            </a:r>
            <a:endParaRPr lang="zh-CN" altLang="en-US" sz="2400" b="1">
              <a:solidFill>
                <a:schemeClr val="tx1"/>
              </a:solidFill>
            </a:endParaRPr>
          </a:p>
        </p:txBody>
      </p:sp>
      <p:pic>
        <p:nvPicPr>
          <p:cNvPr id="11" name="图片 10"/>
          <p:cNvPicPr/>
          <p:nvPr/>
        </p:nvPicPr>
        <p:blipFill>
          <a:blip r:embed="rId1"/>
          <a:stretch>
            <a:fillRect/>
          </a:stretch>
        </p:blipFill>
        <p:spPr>
          <a:xfrm>
            <a:off x="239395" y="102235"/>
            <a:ext cx="11952605" cy="6594475"/>
          </a:xfrm>
          <a:prstGeom prst="rect">
            <a:avLst/>
          </a:prstGeom>
          <a:noFill/>
          <a:ln w="9525">
            <a:noFill/>
          </a:ln>
        </p:spPr>
      </p:pic>
      <p:pic>
        <p:nvPicPr>
          <p:cNvPr id="12" name="图片 11"/>
          <p:cNvPicPr/>
          <p:nvPr/>
        </p:nvPicPr>
        <p:blipFill>
          <a:blip r:embed="rId2"/>
          <a:srcRect l="-724" t="10958" r="1378" b="15193"/>
          <a:stretch>
            <a:fillRect/>
          </a:stretch>
        </p:blipFill>
        <p:spPr>
          <a:xfrm>
            <a:off x="309880" y="359410"/>
            <a:ext cx="3662045" cy="1262380"/>
          </a:xfrm>
          <a:prstGeom prst="roundRect">
            <a:avLst/>
          </a:prstGeom>
          <a:noFill/>
          <a:ln w="9525">
            <a:noFill/>
          </a:ln>
        </p:spPr>
      </p:pic>
      <p:sp>
        <p:nvSpPr>
          <p:cNvPr id="13" name="矩形 12"/>
          <p:cNvSpPr/>
          <p:nvPr/>
        </p:nvSpPr>
        <p:spPr>
          <a:xfrm>
            <a:off x="10225405" y="6231890"/>
            <a:ext cx="1740535" cy="464820"/>
          </a:xfrm>
          <a:prstGeom prst="rect">
            <a:avLst/>
          </a:prstGeom>
          <a:solidFill>
            <a:srgbClr val="243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7353300" y="734695"/>
            <a:ext cx="4612640" cy="647065"/>
          </a:xfrm>
          <a:prstGeom prst="rect">
            <a:avLst/>
          </a:prstGeom>
          <a:noFill/>
        </p:spPr>
        <p:txBody>
          <a:bodyPr wrap="square" rtlCol="0">
            <a:noAutofit/>
            <a:scene3d>
              <a:camera prst="orthographicFront"/>
              <a:lightRig rig="threePt" dir="t"/>
            </a:scene3d>
          </a:bodyPr>
          <a:p>
            <a:r>
              <a:rPr lang="zh-CN" altLang="en-US" sz="2400" b="1">
                <a:solidFill>
                  <a:schemeClr val="bg1"/>
                </a:solidFill>
                <a:effectLst>
                  <a:outerShdw blurRad="38100" dist="25400" dir="5400000" algn="ctr" rotWithShape="0">
                    <a:srgbClr val="6E747A">
                      <a:alpha val="43000"/>
                    </a:srgbClr>
                  </a:outerShdw>
                </a:effectLst>
              </a:rPr>
              <a:t>行空板图形化</a:t>
            </a:r>
            <a:r>
              <a:rPr lang="en-US" altLang="zh-CN" sz="2400" b="1">
                <a:solidFill>
                  <a:schemeClr val="bg1"/>
                </a:solidFill>
                <a:effectLst>
                  <a:outerShdw blurRad="38100" dist="25400" dir="5400000" algn="ctr" rotWithShape="0">
                    <a:srgbClr val="6E747A">
                      <a:alpha val="43000"/>
                    </a:srgbClr>
                  </a:outerShdw>
                </a:effectLst>
              </a:rPr>
              <a:t>Python</a:t>
            </a:r>
            <a:r>
              <a:rPr lang="zh-CN" altLang="en-US" sz="2400" b="1">
                <a:solidFill>
                  <a:schemeClr val="bg1"/>
                </a:solidFill>
                <a:effectLst>
                  <a:outerShdw blurRad="38100" dist="25400" dir="5400000" algn="ctr" rotWithShape="0">
                    <a:srgbClr val="6E747A">
                      <a:alpha val="43000"/>
                    </a:srgbClr>
                  </a:outerShdw>
                </a:effectLst>
              </a:rPr>
              <a:t>入门教程</a:t>
            </a:r>
            <a:endParaRPr lang="zh-CN" altLang="en-US" sz="2400" b="1">
              <a:solidFill>
                <a:schemeClr val="bg1"/>
              </a:solidFill>
              <a:effectLst>
                <a:outerShdw blurRad="38100" dist="25400" dir="5400000" algn="ctr" rotWithShape="0">
                  <a:srgbClr val="6E747A">
                    <a:alpha val="43000"/>
                  </a:srgbClr>
                </a:outerShdw>
              </a:effectLst>
            </a:endParaRPr>
          </a:p>
        </p:txBody>
      </p:sp>
      <p:sp>
        <p:nvSpPr>
          <p:cNvPr id="15" name="文本框 14"/>
          <p:cNvSpPr txBox="1"/>
          <p:nvPr/>
        </p:nvSpPr>
        <p:spPr>
          <a:xfrm>
            <a:off x="182880" y="2010410"/>
            <a:ext cx="11951970" cy="2757805"/>
          </a:xfrm>
          <a:prstGeom prst="rect">
            <a:avLst/>
          </a:prstGeom>
          <a:solidFill>
            <a:schemeClr val="bg1">
              <a:lumMod val="8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noAutofit/>
          </a:bodyPr>
          <a:p>
            <a:pPr algn="ctr"/>
            <a:endPar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algn="ctr"/>
            <a:r>
              <a:rPr lang="zh-CN" altLang="en-US" sz="5400" b="1">
                <a:ln w="9525">
                  <a:solidFill>
                    <a:schemeClr val="bg1"/>
                  </a:solidFill>
                  <a:prstDash val="solid"/>
                </a:ln>
                <a:solidFill>
                  <a:schemeClr val="tx1"/>
                </a:solidFill>
                <a:effectLst>
                  <a:outerShdw blurRad="12700" dist="38100" dir="2700000" algn="tl" rotWithShape="0">
                    <a:schemeClr val="bg1">
                      <a:lumMod val="50000"/>
                    </a:schemeClr>
                  </a:outerShdw>
                </a:effectLst>
              </a:rPr>
              <a:t>第十二课：肺活量数据可视化报告</a:t>
            </a:r>
            <a:r>
              <a:rPr lang="en-US" altLang="zh-CN" sz="2400" b="1">
                <a:solidFill>
                  <a:schemeClr val="tx1"/>
                </a:solidFill>
              </a:rPr>
              <a:t>         </a:t>
            </a:r>
            <a:endParaRPr lang="en-US" altLang="zh-CN" sz="2400" b="1">
              <a:solidFill>
                <a:schemeClr val="tx1"/>
              </a:solidFill>
            </a:endParaRPr>
          </a:p>
          <a:p>
            <a:pPr algn="ctr"/>
            <a:endParaRPr lang="en-US" altLang="zh-CN" sz="2400" b="1">
              <a:solidFill>
                <a:schemeClr val="tx1"/>
              </a:solidFill>
            </a:endParaRPr>
          </a:p>
          <a:p>
            <a:pPr algn="ctr"/>
            <a:r>
              <a:rPr lang="en-US" altLang="zh-CN" sz="2400" b="1">
                <a:solidFill>
                  <a:schemeClr val="tx1"/>
                </a:solidFill>
              </a:rPr>
              <a:t>                                                                                                    </a:t>
            </a:r>
            <a:r>
              <a:rPr lang="zh-CN" altLang="en-US" sz="2400" b="1">
                <a:solidFill>
                  <a:schemeClr val="tx1"/>
                </a:solidFill>
              </a:rPr>
              <a:t>作者：赵崇嘉</a:t>
            </a:r>
            <a:endParaRPr lang="zh-CN" altLang="en-US" sz="2400" b="1">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rcRect l="-724" t="10958" r="1378" b="15193"/>
          <a:stretch>
            <a:fillRect/>
          </a:stretch>
        </p:blipFill>
        <p:spPr>
          <a:xfrm>
            <a:off x="182880" y="232410"/>
            <a:ext cx="3662045" cy="1262380"/>
          </a:xfrm>
          <a:prstGeom prst="roundRect">
            <a:avLst/>
          </a:prstGeom>
          <a:noFill/>
          <a:ln w="9525">
            <a:noFill/>
          </a:ln>
        </p:spPr>
      </p:pic>
      <p:sp>
        <p:nvSpPr>
          <p:cNvPr id="6" name="文本框 5"/>
          <p:cNvSpPr txBox="1"/>
          <p:nvPr/>
        </p:nvSpPr>
        <p:spPr>
          <a:xfrm>
            <a:off x="719455" y="1657350"/>
            <a:ext cx="6096000" cy="2245360"/>
          </a:xfrm>
          <a:prstGeom prst="rect">
            <a:avLst/>
          </a:prstGeom>
          <a:noFill/>
        </p:spPr>
        <p:txBody>
          <a:bodyPr wrap="square" rtlCol="0" anchor="t">
            <a:spAutoFit/>
            <a:scene3d>
              <a:camera prst="orthographicFront"/>
              <a:lightRig rig="threePt" dir="t"/>
            </a:scene3d>
          </a:bodyPr>
          <a:p>
            <a:r>
              <a:rPr lang="zh-CN" altLang="en-US" sz="2800">
                <a:ln w="22225">
                  <a:solidFill>
                    <a:schemeClr val="accent2"/>
                  </a:solidFill>
                  <a:prstDash val="solid"/>
                </a:ln>
                <a:solidFill>
                  <a:schemeClr val="accent2">
                    <a:lumMod val="40000"/>
                    <a:lumOff val="60000"/>
                  </a:schemeClr>
                </a:solidFill>
                <a:effectLst/>
              </a:rPr>
              <a:t>任务目标</a:t>
            </a:r>
            <a:endParaRPr lang="zh-CN" altLang="en-US" sz="2800">
              <a:ln w="22225">
                <a:solidFill>
                  <a:schemeClr val="accent2"/>
                </a:solidFill>
                <a:prstDash val="solid"/>
              </a:ln>
              <a:solidFill>
                <a:schemeClr val="accent2">
                  <a:lumMod val="40000"/>
                  <a:lumOff val="60000"/>
                </a:schemeClr>
              </a:solidFill>
              <a:effectLst/>
            </a:endParaRPr>
          </a:p>
          <a:p>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在行空板上以折线统计图的形式，显示肺活量数据，并且使用柱状统计图统计男女生肺活量的平均值。</a:t>
            </a:r>
            <a:endParaRPr lang="zh-CN" altLang="en-US" sz="2800">
              <a:ln w="22225">
                <a:solidFill>
                  <a:schemeClr val="accent2"/>
                </a:solidFill>
                <a:prstDash val="solid"/>
              </a:ln>
              <a:solidFill>
                <a:schemeClr val="accent2">
                  <a:lumMod val="40000"/>
                  <a:lumOff val="60000"/>
                </a:schemeClr>
              </a:solidFill>
              <a:effectLst/>
            </a:endParaRPr>
          </a:p>
        </p:txBody>
      </p:sp>
      <p:pic>
        <p:nvPicPr>
          <p:cNvPr id="5" name="图片 4"/>
          <p:cNvPicPr>
            <a:picLocks noChangeAspect="1"/>
          </p:cNvPicPr>
          <p:nvPr/>
        </p:nvPicPr>
        <p:blipFill>
          <a:blip r:embed="rId2"/>
          <a:stretch>
            <a:fillRect/>
          </a:stretch>
        </p:blipFill>
        <p:spPr>
          <a:xfrm>
            <a:off x="1491615" y="4065270"/>
            <a:ext cx="8841105" cy="23761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rcRect l="-724" t="10958" r="1378" b="15193"/>
          <a:stretch>
            <a:fillRect/>
          </a:stretch>
        </p:blipFill>
        <p:spPr>
          <a:xfrm>
            <a:off x="182880" y="232410"/>
            <a:ext cx="3662045" cy="1262380"/>
          </a:xfrm>
          <a:prstGeom prst="roundRect">
            <a:avLst/>
          </a:prstGeom>
          <a:noFill/>
          <a:ln w="9525">
            <a:noFill/>
          </a:ln>
        </p:spPr>
      </p:pic>
      <p:sp>
        <p:nvSpPr>
          <p:cNvPr id="2" name="文本框 1"/>
          <p:cNvSpPr txBox="1"/>
          <p:nvPr/>
        </p:nvSpPr>
        <p:spPr>
          <a:xfrm>
            <a:off x="660400" y="1976755"/>
            <a:ext cx="7520940" cy="3312795"/>
          </a:xfrm>
          <a:prstGeom prst="rect">
            <a:avLst/>
          </a:prstGeom>
          <a:noFill/>
        </p:spPr>
        <p:txBody>
          <a:bodyPr wrap="square" rtlCol="0" anchor="t">
            <a:noAutofit/>
          </a:bodyPr>
          <a:p>
            <a:r>
              <a:rPr lang="zh-CN" altLang="en-US" sz="2800">
                <a:ln w="22225">
                  <a:solidFill>
                    <a:schemeClr val="accent2"/>
                  </a:solidFill>
                  <a:prstDash val="solid"/>
                </a:ln>
                <a:solidFill>
                  <a:schemeClr val="accent2">
                    <a:lumMod val="40000"/>
                    <a:lumOff val="60000"/>
                  </a:schemeClr>
                </a:solidFill>
                <a:effectLst/>
              </a:rPr>
              <a:t>知识点</a:t>
            </a:r>
            <a:endParaRPr lang="zh-CN" altLang="en-US" sz="2800">
              <a:ln w="22225">
                <a:solidFill>
                  <a:schemeClr val="accent2"/>
                </a:solidFill>
                <a:prstDash val="solid"/>
              </a:ln>
              <a:solidFill>
                <a:schemeClr val="accent2">
                  <a:lumMod val="40000"/>
                  <a:lumOff val="60000"/>
                </a:schemeClr>
              </a:solidFill>
              <a:effectLst/>
            </a:endParaRPr>
          </a:p>
          <a:p>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1. 了解函数概念</a:t>
            </a:r>
            <a:endParaRPr lang="zh-CN" altLang="en-US" sz="2800">
              <a:ln w="22225">
                <a:solidFill>
                  <a:schemeClr val="accent2"/>
                </a:solidFill>
                <a:prstDash val="solid"/>
              </a:ln>
              <a:solidFill>
                <a:schemeClr val="accent2">
                  <a:lumMod val="40000"/>
                  <a:lumOff val="60000"/>
                </a:schemeClr>
              </a:solidFill>
              <a:effectLst/>
            </a:endParaRPr>
          </a:p>
          <a:p>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2. 了解Python中的循环语句</a:t>
            </a:r>
            <a:endParaRPr lang="zh-CN" altLang="en-US" sz="2800">
              <a:ln w="22225">
                <a:solidFill>
                  <a:schemeClr val="accent2"/>
                </a:solidFill>
                <a:prstDash val="solid"/>
              </a:ln>
              <a:solidFill>
                <a:schemeClr val="accent2">
                  <a:lumMod val="40000"/>
                  <a:lumOff val="60000"/>
                </a:schemeClr>
              </a:solidFill>
              <a:effectLst/>
            </a:endParaRPr>
          </a:p>
          <a:p>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3. 了解程序中的映射语句</a:t>
            </a:r>
            <a:endParaRPr lang="zh-CN" altLang="en-US" sz="2800">
              <a:ln w="22225">
                <a:solidFill>
                  <a:schemeClr val="accent2"/>
                </a:solidFill>
                <a:prstDash val="solid"/>
              </a:ln>
              <a:solidFill>
                <a:schemeClr val="accent2">
                  <a:lumMod val="40000"/>
                  <a:lumOff val="60000"/>
                </a:schemeClr>
              </a:solidFill>
              <a:effectLst/>
            </a:endParaRPr>
          </a:p>
          <a:p>
            <a:endParaRPr lang="zh-CN" altLang="en-US" sz="2800">
              <a:ln w="22225">
                <a:solidFill>
                  <a:schemeClr val="accent2"/>
                </a:solidFill>
                <a:prstDash val="solid"/>
              </a:ln>
              <a:solidFill>
                <a:schemeClr val="accent2">
                  <a:lumMod val="40000"/>
                  <a:lumOff val="60000"/>
                </a:schemeClr>
              </a:solidFill>
              <a:effectLst/>
            </a:endParaRPr>
          </a:p>
          <a:p>
            <a:r>
              <a:rPr lang="zh-CN" altLang="en-US" sz="2800">
                <a:ln w="22225">
                  <a:solidFill>
                    <a:schemeClr val="accent2"/>
                  </a:solidFill>
                  <a:prstDash val="solid"/>
                </a:ln>
                <a:solidFill>
                  <a:schemeClr val="accent2">
                    <a:lumMod val="40000"/>
                    <a:lumOff val="60000"/>
                  </a:schemeClr>
                </a:solidFill>
                <a:effectLst/>
              </a:rPr>
              <a:t>4. 学习利用线和形状绘制统计图表实现数据可视化</a:t>
            </a:r>
            <a:endParaRPr lang="zh-CN" altLang="en-US" sz="280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rcRect l="-724" t="10958" r="1378" b="15193"/>
          <a:stretch>
            <a:fillRect/>
          </a:stretch>
        </p:blipFill>
        <p:spPr>
          <a:xfrm>
            <a:off x="182880" y="48260"/>
            <a:ext cx="3662045" cy="1262380"/>
          </a:xfrm>
          <a:prstGeom prst="roundRect">
            <a:avLst/>
          </a:prstGeom>
          <a:noFill/>
          <a:ln w="9525">
            <a:noFill/>
          </a:ln>
        </p:spPr>
      </p:pic>
      <p:sp>
        <p:nvSpPr>
          <p:cNvPr id="2" name="文本框 1"/>
          <p:cNvSpPr txBox="1"/>
          <p:nvPr/>
        </p:nvSpPr>
        <p:spPr>
          <a:xfrm>
            <a:off x="645160" y="1499870"/>
            <a:ext cx="10117455" cy="5262245"/>
          </a:xfrm>
          <a:prstGeom prst="rect">
            <a:avLst/>
          </a:prstGeom>
          <a:noFill/>
        </p:spPr>
        <p:txBody>
          <a:bodyPr wrap="square" rtlCol="0" anchor="t">
            <a:spAutoFit/>
          </a:bodyPr>
          <a:p>
            <a:r>
              <a:rPr lang="zh-CN" altLang="en-US" sz="2400">
                <a:ln w="22225">
                  <a:solidFill>
                    <a:schemeClr val="accent2"/>
                  </a:solidFill>
                  <a:prstDash val="solid"/>
                </a:ln>
                <a:solidFill>
                  <a:schemeClr val="accent2">
                    <a:lumMod val="40000"/>
                    <a:lumOff val="60000"/>
                  </a:schemeClr>
                </a:solidFill>
                <a:effectLst/>
              </a:rPr>
              <a:t>动手实践</a:t>
            </a:r>
            <a:endParaRPr lang="zh-CN" altLang="en-US" sz="2400">
              <a:ln w="22225">
                <a:solidFill>
                  <a:schemeClr val="accent2"/>
                </a:solidFill>
                <a:prstDash val="solid"/>
              </a:ln>
              <a:solidFill>
                <a:schemeClr val="accent2">
                  <a:lumMod val="40000"/>
                  <a:lumOff val="60000"/>
                </a:schemeClr>
              </a:solidFill>
              <a:effectLst/>
            </a:endParaRPr>
          </a:p>
          <a:p>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这课主要学习如何使用折线统计图与柱状统计图实现肺活量数据可视化，接下来就从下面两个任务来学习如何实现数据可视化。</a:t>
            </a:r>
            <a:endParaRPr lang="zh-CN" altLang="en-US" sz="2400">
              <a:ln w="22225">
                <a:solidFill>
                  <a:schemeClr val="accent2"/>
                </a:solidFill>
                <a:prstDash val="solid"/>
              </a:ln>
              <a:solidFill>
                <a:schemeClr val="accent2">
                  <a:lumMod val="40000"/>
                  <a:lumOff val="60000"/>
                </a:schemeClr>
              </a:solidFill>
              <a:effectLst/>
            </a:endParaRPr>
          </a:p>
          <a:p>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任务一：绘制折线统计图</a:t>
            </a:r>
            <a:endParaRPr lang="zh-CN" altLang="en-US" sz="2400">
              <a:ln w="22225">
                <a:solidFill>
                  <a:schemeClr val="accent2"/>
                </a:solidFill>
                <a:prstDash val="solid"/>
              </a:ln>
              <a:solidFill>
                <a:schemeClr val="accent2">
                  <a:lumMod val="40000"/>
                  <a:lumOff val="60000"/>
                </a:schemeClr>
              </a:solidFill>
              <a:effectLst/>
            </a:endParaRPr>
          </a:p>
          <a:p>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对肺活量数据进行处理后，在行空板上的坐标系图中描点并利用线段连接各个数据点，最后绘制成折线统计图。</a:t>
            </a:r>
            <a:endParaRPr lang="zh-CN" altLang="en-US" sz="2400">
              <a:ln w="22225">
                <a:solidFill>
                  <a:schemeClr val="accent2"/>
                </a:solidFill>
                <a:prstDash val="solid"/>
              </a:ln>
              <a:solidFill>
                <a:schemeClr val="accent2">
                  <a:lumMod val="40000"/>
                  <a:lumOff val="60000"/>
                </a:schemeClr>
              </a:solidFill>
              <a:effectLst/>
            </a:endParaRPr>
          </a:p>
          <a:p>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任务二：绘制柱状统计图</a:t>
            </a:r>
            <a:endParaRPr lang="zh-CN" altLang="en-US" sz="2400">
              <a:ln w="22225">
                <a:solidFill>
                  <a:schemeClr val="accent2"/>
                </a:solidFill>
                <a:prstDash val="solid"/>
              </a:ln>
              <a:solidFill>
                <a:schemeClr val="accent2">
                  <a:lumMod val="40000"/>
                  <a:lumOff val="60000"/>
                </a:schemeClr>
              </a:solidFill>
              <a:effectLst/>
            </a:endParaRPr>
          </a:p>
          <a:p>
            <a:endParaRPr lang="zh-CN" altLang="en-US" sz="2400">
              <a:ln w="22225">
                <a:solidFill>
                  <a:schemeClr val="accent2"/>
                </a:solidFill>
                <a:prstDash val="solid"/>
              </a:ln>
              <a:solidFill>
                <a:schemeClr val="accent2">
                  <a:lumMod val="40000"/>
                  <a:lumOff val="60000"/>
                </a:schemeClr>
              </a:solidFill>
              <a:effectLst/>
            </a:endParaRPr>
          </a:p>
          <a:p>
            <a:r>
              <a:rPr lang="zh-CN" altLang="en-US" sz="2400">
                <a:ln w="22225">
                  <a:solidFill>
                    <a:schemeClr val="accent2"/>
                  </a:solidFill>
                  <a:prstDash val="solid"/>
                </a:ln>
                <a:solidFill>
                  <a:schemeClr val="accent2">
                    <a:lumMod val="40000"/>
                    <a:lumOff val="60000"/>
                  </a:schemeClr>
                </a:solidFill>
                <a:effectLst/>
              </a:rPr>
              <a:t>在任务一的基础上，新增计算男女生肺活量平均数的功能，并且将肺活量平均数分别进行绘制，最后形成柱状统计图。</a:t>
            </a:r>
            <a:endParaRPr lang="zh-CN" altLang="en-US" sz="240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rcRect l="-724" t="10958" r="1378" b="15193"/>
          <a:stretch>
            <a:fillRect/>
          </a:stretch>
        </p:blipFill>
        <p:spPr>
          <a:xfrm>
            <a:off x="182880" y="-55245"/>
            <a:ext cx="3662045" cy="1262380"/>
          </a:xfrm>
          <a:prstGeom prst="roundRect">
            <a:avLst/>
          </a:prstGeom>
          <a:noFill/>
          <a:ln w="9525">
            <a:noFill/>
          </a:ln>
        </p:spPr>
      </p:pic>
      <p:pic>
        <p:nvPicPr>
          <p:cNvPr id="2" name="图片 1"/>
          <p:cNvPicPr>
            <a:picLocks noChangeAspect="1"/>
          </p:cNvPicPr>
          <p:nvPr/>
        </p:nvPicPr>
        <p:blipFill>
          <a:blip r:embed="rId2"/>
          <a:stretch>
            <a:fillRect/>
          </a:stretch>
        </p:blipFill>
        <p:spPr>
          <a:xfrm>
            <a:off x="1465580" y="1207135"/>
            <a:ext cx="8507730" cy="55181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p:nvPr/>
        </p:nvPicPr>
        <p:blipFill>
          <a:blip r:embed="rId1"/>
          <a:srcRect l="-724" t="10958" r="1378" b="15193"/>
          <a:stretch>
            <a:fillRect/>
          </a:stretch>
        </p:blipFill>
        <p:spPr>
          <a:xfrm>
            <a:off x="182880" y="232410"/>
            <a:ext cx="3662045" cy="1262380"/>
          </a:xfrm>
          <a:prstGeom prst="roundRect">
            <a:avLst/>
          </a:prstGeom>
          <a:noFill/>
          <a:ln w="9525">
            <a:noFill/>
          </a:ln>
        </p:spPr>
      </p:pic>
      <p:sp>
        <p:nvSpPr>
          <p:cNvPr id="5" name="文本框 4"/>
          <p:cNvSpPr txBox="1"/>
          <p:nvPr/>
        </p:nvSpPr>
        <p:spPr>
          <a:xfrm>
            <a:off x="2938780" y="2063115"/>
            <a:ext cx="8649335" cy="1861185"/>
          </a:xfrm>
          <a:prstGeom prst="rect">
            <a:avLst/>
          </a:prstGeom>
          <a:noFill/>
        </p:spPr>
        <p:txBody>
          <a:bodyPr wrap="square" rtlCol="0">
            <a:spAutoFit/>
          </a:bodyPr>
          <a:p>
            <a:r>
              <a:rPr lang="zh-CN" altLang="en-US" sz="11500">
                <a:ln w="22225">
                  <a:solidFill>
                    <a:schemeClr val="accent2"/>
                  </a:solidFill>
                  <a:prstDash val="solid"/>
                </a:ln>
                <a:solidFill>
                  <a:schemeClr val="accent2">
                    <a:lumMod val="40000"/>
                    <a:lumOff val="60000"/>
                  </a:schemeClr>
                </a:solidFill>
                <a:effectLst/>
              </a:rPr>
              <a:t>谢谢大家</a:t>
            </a:r>
            <a:endParaRPr lang="zh-CN" altLang="en-US" sz="11500">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tags/tag1.xml><?xml version="1.0" encoding="utf-8"?>
<p:tagLst xmlns:p="http://schemas.openxmlformats.org/presentationml/2006/main">
  <p:tag name="COMMONDATA" val="eyJoZGlkIjoiNmQwMThkYzI0NjdkNjE5ZmRhNjg4YjJmNTM5YzhjZG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599</Words>
  <Application>WPS 演示</Application>
  <PresentationFormat>宽屏</PresentationFormat>
  <Paragraphs>40</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vt:lpstr>
      <vt:lpstr>宋体</vt:lpstr>
      <vt:lpstr>Wingdings</vt:lpstr>
      <vt:lpstr>Arial Unicode MS</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赵崇嘉</dc:creator>
  <cp:lastModifiedBy>谢贤晓</cp:lastModifiedBy>
  <cp:revision>2</cp:revision>
  <dcterms:created xsi:type="dcterms:W3CDTF">2023-01-13T12:11:00Z</dcterms:created>
  <dcterms:modified xsi:type="dcterms:W3CDTF">2023-01-13T13:58:01Z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463DFA7DCE514FB88FBEC136B8245111</vt:lpwstr>
  </property>
  <property fmtid="{D5CDD505-2E9C-101B-9397-08002B2CF9AE}" pid="3" name="KSOProductBuildVer">
    <vt:lpwstr>2052-11.1.0.13012</vt:lpwstr>
  </property>
</Properties>
</file>