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1" r:id="rId7"/>
    <p:sldId id="260" r:id="rId8"/>
    <p:sldId id="262" r:id="rId9"/>
    <p:sldId id="263" r:id="rId10"/>
    <p:sldId id="2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副标题 5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100" name="图片 99"/>
          <p:cNvPicPr/>
          <p:nvPr/>
        </p:nvPicPr>
        <p:blipFill>
          <a:blip r:embed="rId1"/>
          <a:stretch>
            <a:fillRect/>
          </a:stretch>
        </p:blipFill>
        <p:spPr>
          <a:xfrm>
            <a:off x="124460" y="130175"/>
            <a:ext cx="11952605" cy="6594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图片 100"/>
          <p:cNvPicPr/>
          <p:nvPr/>
        </p:nvPicPr>
        <p:blipFill>
          <a:blip r:embed="rId2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10098405" y="6104890"/>
            <a:ext cx="1740535" cy="464820"/>
          </a:xfrm>
          <a:prstGeom prst="rect">
            <a:avLst/>
          </a:prstGeom>
          <a:solidFill>
            <a:srgbClr val="2432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226300" y="607695"/>
            <a:ext cx="4612640" cy="647065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行空板图形化</a:t>
            </a:r>
            <a:r>
              <a:rPr lang="en-US" altLang="zh-CN" sz="24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Python</a:t>
            </a:r>
            <a:r>
              <a:rPr lang="zh-CN" altLang="en-US" sz="24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入门教程</a:t>
            </a:r>
            <a:endParaRPr lang="zh-CN" altLang="en-US" sz="2400" b="1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5095" y="2010410"/>
            <a:ext cx="11951970" cy="275780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noAutofit/>
          </a:bodyPr>
          <a:p>
            <a:pPr algn="ctr"/>
            <a:endParaRPr lang="zh-CN" altLang="en-US" sz="4800" b="1">
              <a:solidFill>
                <a:schemeClr val="bg1"/>
              </a:solidFill>
            </a:endParaRPr>
          </a:p>
          <a:p>
            <a:pPr algn="ctr"/>
            <a:r>
              <a:rPr lang="zh-CN" altLang="en-US" sz="54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第六课：</a:t>
            </a:r>
            <a:r>
              <a:rPr lang="en-US" altLang="zh-CN" sz="2400" b="1">
                <a:solidFill>
                  <a:schemeClr val="tx1"/>
                </a:solidFill>
              </a:rPr>
              <a:t>                       </a:t>
            </a:r>
            <a:endParaRPr lang="en-US" altLang="zh-CN" sz="2400" b="1">
              <a:solidFill>
                <a:schemeClr val="tx1"/>
              </a:solidFill>
            </a:endParaRPr>
          </a:p>
          <a:p>
            <a:pPr algn="ctr"/>
            <a:endParaRPr lang="en-US" altLang="zh-CN" sz="2400" b="1">
              <a:solidFill>
                <a:schemeClr val="tx1"/>
              </a:solidFill>
            </a:endParaRPr>
          </a:p>
          <a:p>
            <a:pPr algn="ctr"/>
            <a:r>
              <a:rPr lang="en-US" altLang="zh-CN" sz="2400" b="1">
                <a:solidFill>
                  <a:schemeClr val="tx1"/>
                </a:solidFill>
              </a:rPr>
              <a:t>                                                                                                    </a:t>
            </a:r>
            <a:r>
              <a:rPr lang="zh-CN" altLang="en-US" sz="2400" b="1">
                <a:solidFill>
                  <a:schemeClr val="tx1"/>
                </a:solidFill>
              </a:rPr>
              <a:t>作者：赵崇嘉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pic>
        <p:nvPicPr>
          <p:cNvPr id="11" name="图片 10"/>
          <p:cNvPicPr/>
          <p:nvPr/>
        </p:nvPicPr>
        <p:blipFill>
          <a:blip r:embed="rId1"/>
          <a:stretch>
            <a:fillRect/>
          </a:stretch>
        </p:blipFill>
        <p:spPr>
          <a:xfrm>
            <a:off x="239395" y="102235"/>
            <a:ext cx="11952605" cy="6594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/>
          <p:nvPr/>
        </p:nvPicPr>
        <p:blipFill>
          <a:blip r:embed="rId2"/>
          <a:srcRect l="-724" t="10958" r="1378" b="15193"/>
          <a:stretch>
            <a:fillRect/>
          </a:stretch>
        </p:blipFill>
        <p:spPr>
          <a:xfrm>
            <a:off x="309880" y="359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13" name="矩形 12"/>
          <p:cNvSpPr/>
          <p:nvPr/>
        </p:nvSpPr>
        <p:spPr>
          <a:xfrm>
            <a:off x="10225405" y="6231890"/>
            <a:ext cx="1740535" cy="464820"/>
          </a:xfrm>
          <a:prstGeom prst="rect">
            <a:avLst/>
          </a:prstGeom>
          <a:solidFill>
            <a:srgbClr val="2432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7353300" y="734695"/>
            <a:ext cx="4612640" cy="647065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行空板图形化</a:t>
            </a:r>
            <a:r>
              <a:rPr lang="en-US" altLang="zh-CN" sz="24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Python</a:t>
            </a:r>
            <a:r>
              <a:rPr lang="zh-CN" altLang="en-US" sz="24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入门教程</a:t>
            </a:r>
            <a:endParaRPr lang="zh-CN" altLang="en-US" sz="2400" b="1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82880" y="2010410"/>
            <a:ext cx="11951970" cy="275780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noAutofit/>
          </a:bodyPr>
          <a:p>
            <a:pPr algn="ctr"/>
            <a:endParaRPr lang="zh-CN" altLang="en-US" sz="54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  <a:p>
            <a:pPr algn="ctr"/>
            <a:r>
              <a:rPr lang="zh-CN" altLang="en-US" sz="54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第十三课：IoT课堂互动答题系统</a:t>
            </a:r>
            <a:r>
              <a:rPr lang="en-US" altLang="zh-CN" sz="2400" b="1">
                <a:solidFill>
                  <a:schemeClr val="tx1"/>
                </a:solidFill>
              </a:rPr>
              <a:t>         </a:t>
            </a:r>
            <a:endParaRPr lang="en-US" altLang="zh-CN" sz="2400" b="1">
              <a:solidFill>
                <a:schemeClr val="tx1"/>
              </a:solidFill>
            </a:endParaRPr>
          </a:p>
          <a:p>
            <a:pPr algn="ctr"/>
            <a:endParaRPr lang="en-US" altLang="zh-CN" sz="2400" b="1">
              <a:solidFill>
                <a:schemeClr val="tx1"/>
              </a:solidFill>
            </a:endParaRPr>
          </a:p>
          <a:p>
            <a:pPr algn="ctr"/>
            <a:r>
              <a:rPr lang="en-US" altLang="zh-CN" sz="2400" b="1">
                <a:solidFill>
                  <a:schemeClr val="tx1"/>
                </a:solidFill>
              </a:rPr>
              <a:t>                                                                                                    </a:t>
            </a:r>
            <a:r>
              <a:rPr lang="zh-CN" altLang="en-US" sz="2400" b="1">
                <a:solidFill>
                  <a:schemeClr val="tx1"/>
                </a:solidFill>
              </a:rPr>
              <a:t>作者：赵崇嘉</a:t>
            </a:r>
            <a:endParaRPr lang="zh-CN" altLang="en-US" sz="2400" b="1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/>
          <p:nvPr/>
        </p:nvPicPr>
        <p:blipFill>
          <a:blip r:embed="rId1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40360" y="2012315"/>
            <a:ext cx="3749675" cy="38347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随堂小测作为非常好的检测学生知识掌握情况的方法，被老师们广泛使用。今天我们就利用行空板物联网服务，制作一个课堂互动答题系统，实现老师随时都可以下发题目，获得学生对知识点的掌握情况。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0035" y="2156460"/>
            <a:ext cx="8066405" cy="378079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/>
          <p:nvPr/>
        </p:nvPicPr>
        <p:blipFill>
          <a:blip r:embed="rId1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12800" y="2505710"/>
            <a:ext cx="6096000" cy="267652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任务目标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教师端：负责发送题目和收集学生回答的答案。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学生端：当接收到教师发送过来的题目，学生作答。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/>
          <p:nvPr/>
        </p:nvPicPr>
        <p:blipFill>
          <a:blip r:embed="rId1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997585" y="2357120"/>
            <a:ext cx="6096000" cy="35382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知识点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1. 了解程序中的线程知识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2. 了解行空板无线网络服务知识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3. 了解两块行空板构建简单物联网系统的方法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/>
          <p:nvPr/>
        </p:nvPicPr>
        <p:blipFill>
          <a:blip r:embed="rId1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28625" y="1689735"/>
            <a:ext cx="11173460" cy="50666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动手实践</a:t>
            </a:r>
            <a:endParaRPr lang="zh-CN" altLang="en-US" sz="2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课堂互动答题系统由两部分组成：学生端和教师端。学生端可以在有限时间内答题，教师端能够远程查看学生答题情况，接下来我们就分三个任务来看看如何完成吧。</a:t>
            </a:r>
            <a:endParaRPr lang="zh-CN" altLang="en-US" sz="2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任务一</a:t>
            </a:r>
            <a:r>
              <a:rPr lang="zh-CN" altLang="en-US" sz="2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：倒计时答题</a:t>
            </a:r>
            <a:endParaRPr lang="zh-CN" altLang="en-US" sz="2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在此任务中，我们将学习行空板开启线程方法，同时利用行空板文字和按钮对象完成学生端限时答题的功能。</a:t>
            </a:r>
            <a:endParaRPr lang="zh-CN" altLang="en-US" sz="2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任务二：</a:t>
            </a:r>
            <a:r>
              <a:rPr lang="zh-CN" altLang="en-US" sz="2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教师端和学生端互发消息</a:t>
            </a:r>
            <a:endParaRPr lang="zh-CN" altLang="en-US" sz="2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在此任务中，我们将学习如何使用多块行空板搭建简单的物联网系统，完成项目的核心功能，实现教师端和学生端互相通信。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任务三：</a:t>
            </a:r>
            <a:r>
              <a:rPr lang="zh-CN" altLang="en-US" sz="2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互动答题</a:t>
            </a:r>
            <a:endParaRPr lang="zh-CN" altLang="en-US" sz="2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在完成了教师端和学生端互发消息之后，我们将结合任务一程序，进一步完善答题系统，实现教师端和学生端的互动答题。</a:t>
            </a:r>
            <a:endParaRPr lang="zh-CN" altLang="en-US" sz="2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/>
          <p:nvPr/>
        </p:nvPicPr>
        <p:blipFill>
          <a:blip r:embed="rId1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6025" y="1717040"/>
            <a:ext cx="9382125" cy="494982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/>
          <p:nvPr/>
        </p:nvPicPr>
        <p:blipFill>
          <a:blip r:embed="rId1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2938780" y="2367280"/>
            <a:ext cx="8649335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15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谢谢大家</a:t>
            </a:r>
            <a:endParaRPr lang="zh-CN" altLang="en-US" sz="115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/>
          <p:nvPr/>
        </p:nvPicPr>
        <p:blipFill>
          <a:blip r:embed="rId1"/>
          <a:srcRect l="-724" t="10958" r="1378" b="15193"/>
          <a:stretch>
            <a:fillRect/>
          </a:stretch>
        </p:blipFill>
        <p:spPr>
          <a:xfrm>
            <a:off x="62230" y="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3085" y="857885"/>
            <a:ext cx="7959090" cy="565531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/>
          <p:nvPr/>
        </p:nvPicPr>
        <p:blipFill>
          <a:blip r:embed="rId1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NmQwMThkYzI0NjdkNjE5ZmRhNjg4YjJmNTM5YzhjZGM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760</Words>
  <Application>WPS 演示</Application>
  <PresentationFormat>宽屏</PresentationFormat>
  <Paragraphs>41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Arial Unicode MS</vt:lpstr>
      <vt:lpstr>Calibri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赵崇嘉</dc:creator>
  <cp:lastModifiedBy>谢贤晓</cp:lastModifiedBy>
  <cp:revision>2</cp:revision>
  <dcterms:created xsi:type="dcterms:W3CDTF">2023-01-14T02:04:00Z</dcterms:created>
  <dcterms:modified xsi:type="dcterms:W3CDTF">2023-01-15T11:36:29Z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8CC9077C74D844FEA1991CE9E92CFF93</vt:lpwstr>
  </property>
  <property fmtid="{D5CDD505-2E9C-101B-9397-08002B2CF9AE}" pid="3" name="KSOProductBuildVer">
    <vt:lpwstr>2052-11.1.0.13012</vt:lpwstr>
  </property>
</Properties>
</file>